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74" r:id="rId2"/>
    <p:sldId id="287" r:id="rId3"/>
    <p:sldId id="306" r:id="rId4"/>
    <p:sldId id="307" r:id="rId5"/>
    <p:sldId id="286" r:id="rId6"/>
    <p:sldId id="293" r:id="rId7"/>
    <p:sldId id="288" r:id="rId8"/>
    <p:sldId id="300" r:id="rId9"/>
    <p:sldId id="296" r:id="rId10"/>
    <p:sldId id="297" r:id="rId11"/>
    <p:sldId id="302" r:id="rId12"/>
    <p:sldId id="257" r:id="rId13"/>
    <p:sldId id="295" r:id="rId14"/>
    <p:sldId id="282" r:id="rId15"/>
    <p:sldId id="275" r:id="rId16"/>
    <p:sldId id="303" r:id="rId17"/>
    <p:sldId id="283" r:id="rId18"/>
    <p:sldId id="304" r:id="rId19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07B"/>
    <a:srgbClr val="5A4F4A"/>
    <a:srgbClr val="008BD0"/>
    <a:srgbClr val="FDC300"/>
    <a:srgbClr val="C9DB00"/>
    <a:srgbClr val="19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0" autoAdjust="0"/>
    <p:restoredTop sz="94660" autoAdjust="0"/>
  </p:normalViewPr>
  <p:slideViewPr>
    <p:cSldViewPr>
      <p:cViewPr varScale="1">
        <p:scale>
          <a:sx n="45" d="100"/>
          <a:sy n="45" d="100"/>
        </p:scale>
        <p:origin x="-100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1740"/>
    </p:cViewPr>
  </p:sorterViewPr>
  <p:notesViewPr>
    <p:cSldViewPr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E5285-5F20-4825-A96B-D9734A1822B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FD5AB35-C0CE-4A36-87FC-DE17ACDC964B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>
              <a:solidFill>
                <a:srgbClr val="C5007B"/>
              </a:solidFill>
            </a:rPr>
            <a:t>Formés</a:t>
          </a:r>
        </a:p>
        <a:p>
          <a:r>
            <a:rPr lang="fr-FR" sz="1400">
              <a:solidFill>
                <a:srgbClr val="C5007B"/>
              </a:solidFill>
            </a:rPr>
            <a:t>52%</a:t>
          </a:r>
        </a:p>
      </dgm:t>
    </dgm:pt>
    <dgm:pt modelId="{CD756363-10CB-479C-AEB2-6FAC80F8F72B}" type="parTrans" cxnId="{972E5C80-D01F-49C0-8202-DA3961445835}">
      <dgm:prSet/>
      <dgm:spPr/>
      <dgm:t>
        <a:bodyPr/>
        <a:lstStyle/>
        <a:p>
          <a:endParaRPr lang="fr-FR"/>
        </a:p>
      </dgm:t>
    </dgm:pt>
    <dgm:pt modelId="{3A3F5710-1BFE-498D-BF6E-868DD48B3432}" type="sibTrans" cxnId="{972E5C80-D01F-49C0-8202-DA3961445835}">
      <dgm:prSet/>
      <dgm:spPr/>
      <dgm:t>
        <a:bodyPr/>
        <a:lstStyle/>
        <a:p>
          <a:endParaRPr lang="fr-FR"/>
        </a:p>
      </dgm:t>
    </dgm:pt>
    <dgm:pt modelId="{5B507EBC-4F7E-4092-8466-DEFF9E807812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400" dirty="0">
              <a:solidFill>
                <a:srgbClr val="C5007B"/>
              </a:solidFill>
            </a:rPr>
            <a:t>Non formés</a:t>
          </a:r>
        </a:p>
        <a:p>
          <a:r>
            <a:rPr lang="fr-FR" sz="1400" dirty="0">
              <a:solidFill>
                <a:srgbClr val="C5007B"/>
              </a:solidFill>
            </a:rPr>
            <a:t> 43%</a:t>
          </a:r>
        </a:p>
      </dgm:t>
    </dgm:pt>
    <dgm:pt modelId="{F88D5CAA-D72B-4CF7-961F-41F0A1BB0F1E}" type="parTrans" cxnId="{2EEA1C4D-1147-45C9-B242-59D368032CAD}">
      <dgm:prSet/>
      <dgm:spPr/>
      <dgm:t>
        <a:bodyPr/>
        <a:lstStyle/>
        <a:p>
          <a:endParaRPr lang="fr-FR"/>
        </a:p>
      </dgm:t>
    </dgm:pt>
    <dgm:pt modelId="{C5C49986-D73F-4307-8C78-EBADFB908966}" type="sibTrans" cxnId="{2EEA1C4D-1147-45C9-B242-59D368032CAD}">
      <dgm:prSet/>
      <dgm:spPr/>
      <dgm:t>
        <a:bodyPr/>
        <a:lstStyle/>
        <a:p>
          <a:endParaRPr lang="fr-FR"/>
        </a:p>
      </dgm:t>
    </dgm:pt>
    <dgm:pt modelId="{34DE5FB6-CF38-45D1-B402-5EBC718DD675}" type="pres">
      <dgm:prSet presAssocID="{7D2E5285-5F20-4825-A96B-D9734A1822BE}" presName="Name0" presStyleCnt="0">
        <dgm:presLayoutVars>
          <dgm:dir/>
          <dgm:animLvl val="lvl"/>
          <dgm:resizeHandles val="exact"/>
        </dgm:presLayoutVars>
      </dgm:prSet>
      <dgm:spPr/>
    </dgm:pt>
    <dgm:pt modelId="{EAC9A02C-83DA-4A1C-BA20-693201810C38}" type="pres">
      <dgm:prSet presAssocID="{EFD5AB35-C0CE-4A36-87FC-DE17ACDC964B}" presName="Name8" presStyleCnt="0"/>
      <dgm:spPr/>
    </dgm:pt>
    <dgm:pt modelId="{C7689179-3F45-46B7-B44F-F6B90D9B30FA}" type="pres">
      <dgm:prSet presAssocID="{EFD5AB35-C0CE-4A36-87FC-DE17ACDC964B}" presName="level" presStyleLbl="node1" presStyleIdx="0" presStyleCnt="2" custScaleX="97996" custScaleY="9473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B0255C-654C-44BC-9B63-D98895C25C90}" type="pres">
      <dgm:prSet presAssocID="{EFD5AB35-C0CE-4A36-87FC-DE17ACDC96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9A800D-0CF9-4432-A3EE-4F85EC578FCD}" type="pres">
      <dgm:prSet presAssocID="{5B507EBC-4F7E-4092-8466-DEFF9E807812}" presName="Name8" presStyleCnt="0"/>
      <dgm:spPr/>
    </dgm:pt>
    <dgm:pt modelId="{04B88D0F-156F-4CFE-BB93-61E9168952B8}" type="pres">
      <dgm:prSet presAssocID="{5B507EBC-4F7E-4092-8466-DEFF9E807812}" presName="level" presStyleLbl="node1" presStyleIdx="1" presStyleCnt="2" custScaleY="42384" custLinFactNeighborX="-5046" custLinFactNeighborY="675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EC0302-F526-4BA7-BB94-007C9422C649}" type="pres">
      <dgm:prSet presAssocID="{5B507EBC-4F7E-4092-8466-DEFF9E8078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EEA1C4D-1147-45C9-B242-59D368032CAD}" srcId="{7D2E5285-5F20-4825-A96B-D9734A1822BE}" destId="{5B507EBC-4F7E-4092-8466-DEFF9E807812}" srcOrd="1" destOrd="0" parTransId="{F88D5CAA-D72B-4CF7-961F-41F0A1BB0F1E}" sibTransId="{C5C49986-D73F-4307-8C78-EBADFB908966}"/>
    <dgm:cxn modelId="{48A67E99-A09B-4A34-BEE3-623FD2F35200}" type="presOf" srcId="{7D2E5285-5F20-4825-A96B-D9734A1822BE}" destId="{34DE5FB6-CF38-45D1-B402-5EBC718DD675}" srcOrd="0" destOrd="0" presId="urn:microsoft.com/office/officeart/2005/8/layout/pyramid1"/>
    <dgm:cxn modelId="{972E5C80-D01F-49C0-8202-DA3961445835}" srcId="{7D2E5285-5F20-4825-A96B-D9734A1822BE}" destId="{EFD5AB35-C0CE-4A36-87FC-DE17ACDC964B}" srcOrd="0" destOrd="0" parTransId="{CD756363-10CB-479C-AEB2-6FAC80F8F72B}" sibTransId="{3A3F5710-1BFE-498D-BF6E-868DD48B3432}"/>
    <dgm:cxn modelId="{00EA06E0-9225-4822-8937-014BF9F0C07D}" type="presOf" srcId="{EFD5AB35-C0CE-4A36-87FC-DE17ACDC964B}" destId="{5EB0255C-654C-44BC-9B63-D98895C25C90}" srcOrd="1" destOrd="0" presId="urn:microsoft.com/office/officeart/2005/8/layout/pyramid1"/>
    <dgm:cxn modelId="{DF528107-7761-456C-8E7C-D0B6FA1F0897}" type="presOf" srcId="{5B507EBC-4F7E-4092-8466-DEFF9E807812}" destId="{94EC0302-F526-4BA7-BB94-007C9422C649}" srcOrd="1" destOrd="0" presId="urn:microsoft.com/office/officeart/2005/8/layout/pyramid1"/>
    <dgm:cxn modelId="{E8241A78-24EA-462C-A073-F8926BDEAC1A}" type="presOf" srcId="{5B507EBC-4F7E-4092-8466-DEFF9E807812}" destId="{04B88D0F-156F-4CFE-BB93-61E9168952B8}" srcOrd="0" destOrd="0" presId="urn:microsoft.com/office/officeart/2005/8/layout/pyramid1"/>
    <dgm:cxn modelId="{5219D272-1595-4085-98F0-FB74970BDAED}" type="presOf" srcId="{EFD5AB35-C0CE-4A36-87FC-DE17ACDC964B}" destId="{C7689179-3F45-46B7-B44F-F6B90D9B30FA}" srcOrd="0" destOrd="0" presId="urn:microsoft.com/office/officeart/2005/8/layout/pyramid1"/>
    <dgm:cxn modelId="{437949DF-9562-46BF-B798-41E99CFC4F12}" type="presParOf" srcId="{34DE5FB6-CF38-45D1-B402-5EBC718DD675}" destId="{EAC9A02C-83DA-4A1C-BA20-693201810C38}" srcOrd="0" destOrd="0" presId="urn:microsoft.com/office/officeart/2005/8/layout/pyramid1"/>
    <dgm:cxn modelId="{2BA548DB-5ECB-4E61-8E62-C90DC561F3D3}" type="presParOf" srcId="{EAC9A02C-83DA-4A1C-BA20-693201810C38}" destId="{C7689179-3F45-46B7-B44F-F6B90D9B30FA}" srcOrd="0" destOrd="0" presId="urn:microsoft.com/office/officeart/2005/8/layout/pyramid1"/>
    <dgm:cxn modelId="{F6617896-0A82-439E-890A-9688B089AAEF}" type="presParOf" srcId="{EAC9A02C-83DA-4A1C-BA20-693201810C38}" destId="{5EB0255C-654C-44BC-9B63-D98895C25C90}" srcOrd="1" destOrd="0" presId="urn:microsoft.com/office/officeart/2005/8/layout/pyramid1"/>
    <dgm:cxn modelId="{77D1D764-8F71-4867-9F48-B313A9C3139C}" type="presParOf" srcId="{34DE5FB6-CF38-45D1-B402-5EBC718DD675}" destId="{949A800D-0CF9-4432-A3EE-4F85EC578FCD}" srcOrd="1" destOrd="0" presId="urn:microsoft.com/office/officeart/2005/8/layout/pyramid1"/>
    <dgm:cxn modelId="{B34A25FE-10F1-4678-A813-7236782ACB9C}" type="presParOf" srcId="{949A800D-0CF9-4432-A3EE-4F85EC578FCD}" destId="{04B88D0F-156F-4CFE-BB93-61E9168952B8}" srcOrd="0" destOrd="0" presId="urn:microsoft.com/office/officeart/2005/8/layout/pyramid1"/>
    <dgm:cxn modelId="{327808B7-2200-431D-8DE6-3240D8046594}" type="presParOf" srcId="{949A800D-0CF9-4432-A3EE-4F85EC578FCD}" destId="{94EC0302-F526-4BA7-BB94-007C9422C64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89179-3F45-46B7-B44F-F6B90D9B30FA}">
      <dsp:nvSpPr>
        <dsp:cNvPr id="0" name=""/>
        <dsp:cNvSpPr/>
      </dsp:nvSpPr>
      <dsp:spPr>
        <a:xfrm>
          <a:off x="247622" y="0"/>
          <a:ext cx="1038280" cy="1039771"/>
        </a:xfrm>
        <a:prstGeom prst="trapezoid">
          <a:avLst>
            <a:gd name="adj" fmla="val 51022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>
              <a:solidFill>
                <a:srgbClr val="C5007B"/>
              </a:solidFill>
            </a:rPr>
            <a:t>Formés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>
              <a:solidFill>
                <a:srgbClr val="C5007B"/>
              </a:solidFill>
            </a:rPr>
            <a:t>52%</a:t>
          </a:r>
        </a:p>
      </dsp:txBody>
      <dsp:txXfrm>
        <a:off x="247622" y="0"/>
        <a:ext cx="1038280" cy="1039771"/>
      </dsp:txXfrm>
    </dsp:sp>
    <dsp:sp modelId="{04B88D0F-156F-4CFE-BB93-61E9168952B8}">
      <dsp:nvSpPr>
        <dsp:cNvPr id="0" name=""/>
        <dsp:cNvSpPr/>
      </dsp:nvSpPr>
      <dsp:spPr>
        <a:xfrm>
          <a:off x="0" y="1039771"/>
          <a:ext cx="1533525" cy="465178"/>
        </a:xfrm>
        <a:prstGeom prst="trapezoid">
          <a:avLst>
            <a:gd name="adj" fmla="val 50949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solidFill>
                <a:srgbClr val="C5007B"/>
              </a:solidFill>
            </a:rPr>
            <a:t>Non formés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solidFill>
                <a:srgbClr val="C5007B"/>
              </a:solidFill>
            </a:rPr>
            <a:t> 43%</a:t>
          </a:r>
        </a:p>
      </dsp:txBody>
      <dsp:txXfrm>
        <a:off x="268366" y="1039771"/>
        <a:ext cx="996791" cy="465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3CBDE1-1C9C-4E3E-80E9-1136BF95F373}" type="datetimeFigureOut">
              <a:rPr lang="fr-FR"/>
              <a:pPr>
                <a:defRPr/>
              </a:pPr>
              <a:t>23/11/2017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C495CAB-8FCC-4727-B1B4-A673004B759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9725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2330A0-58B2-4F7A-B920-F8912F5E4D5D}" type="datetimeFigureOut">
              <a:rPr lang="fr-FR"/>
              <a:pPr>
                <a:defRPr/>
              </a:pPr>
              <a:t>23/11/2017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37CCB8-351B-445C-AFCC-AB277CDBEA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9795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2532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A306198-E3C5-47E4-A48D-6A387F877A91}" type="slidenum">
              <a:rPr lang="fr-FR" altLang="fr-FR"/>
              <a:pPr/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53566-908E-42E5-B221-A72D7831D835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ECBA-632E-444D-9DBB-B6EE750DE253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69320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0F6A6-9924-4631-9397-8584B8825596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8D52-BBB7-4FF0-8CA9-BB541D4EF35B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59854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F0358-C739-4DCC-B6D1-28FDED855131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F8652-F718-467E-8193-D6CC58F5FE05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76123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6"/>
          <p:cNvGrpSpPr>
            <a:grpSpLocks/>
          </p:cNvGrpSpPr>
          <p:nvPr userDrawn="1"/>
        </p:nvGrpSpPr>
        <p:grpSpPr bwMode="auto">
          <a:xfrm>
            <a:off x="214313" y="6269038"/>
            <a:ext cx="2471737" cy="539750"/>
            <a:chOff x="3336290" y="3159760"/>
            <a:chExt cx="2471420" cy="538480"/>
          </a:xfrm>
        </p:grpSpPr>
        <p:pic>
          <p:nvPicPr>
            <p:cNvPr id="5" name="Image 7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1740" y="3159760"/>
              <a:ext cx="775970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 8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4675" y="3178175"/>
              <a:ext cx="571500" cy="52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 9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290" y="3219450"/>
              <a:ext cx="966470" cy="373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e 10"/>
          <p:cNvGrpSpPr>
            <a:grpSpLocks noChangeAspect="1"/>
          </p:cNvGrpSpPr>
          <p:nvPr userDrawn="1"/>
        </p:nvGrpSpPr>
        <p:grpSpPr bwMode="auto">
          <a:xfrm>
            <a:off x="7164388" y="5965825"/>
            <a:ext cx="1854200" cy="914400"/>
            <a:chOff x="527407" y="2075174"/>
            <a:chExt cx="2839128" cy="1403216"/>
          </a:xfrm>
        </p:grpSpPr>
        <p:pic>
          <p:nvPicPr>
            <p:cNvPr id="9" name="Imag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07" y="2202548"/>
              <a:ext cx="1435912" cy="1124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mage 1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319" y="2075174"/>
              <a:ext cx="1403216" cy="1403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Espace réservé de la dat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54BB-1B31-4FFB-A514-D88DAE334C73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12" name="Espace réservé du pied de pag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3" name="Espace réservé du numéro de diapositiv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E6C029-2B6F-4E3E-BC6D-CFB4BBFA9816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64152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31A2-B759-4DD0-811C-18DC7EA0285C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4234-8555-4ED4-9845-48D685447F86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98250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30D88-F79C-4C60-8390-153C3E8B9B43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8424F-5357-4925-8592-8B9188CDE518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3769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15FC3-2AF6-4E5D-ACA1-C22B5A899ABA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1C8C-AB14-4D7A-913C-C5A5300A1720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91551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4756A-110E-4085-9F75-E0A350C9563D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A1AC6-8109-456B-9D20-FE30B5A66671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426054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D1C2C-DCFB-48DA-8E7A-D2DF427B418F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3B9F-E51B-4412-B868-7ECDFDAC169D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16779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40E7B-E41E-4848-B115-824B43F17245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332B-AEF0-4BF8-B8B6-C986F0F0CC8A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93069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7F9B-91D8-4403-9C2A-21B6BB72CE74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8B858-21B2-4303-B86E-81C4A5031D85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12133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3B3EF4-3CCE-4A91-B745-2F38AEA4F8DD}" type="datetimeFigureOut">
              <a:rPr lang="fr-FR"/>
              <a:pPr>
                <a:defRPr/>
              </a:pPr>
              <a:t>23/11/2017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B40DCD-FAB3-440A-AEDE-7D9F19D8E1A6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0" y="0"/>
            <a:ext cx="9143999" cy="1978006"/>
            <a:chOff x="0" y="0"/>
            <a:chExt cx="7639050" cy="2266950"/>
          </a:xfrm>
          <a:solidFill>
            <a:srgbClr val="C5007B"/>
          </a:solidFill>
        </p:grpSpPr>
        <p:sp>
          <p:nvSpPr>
            <p:cNvPr id="14" name="Zone de texte 2"/>
            <p:cNvSpPr txBox="1">
              <a:spLocks noChangeArrowheads="1"/>
            </p:cNvSpPr>
            <p:nvPr/>
          </p:nvSpPr>
          <p:spPr bwMode="auto">
            <a:xfrm>
              <a:off x="0" y="0"/>
              <a:ext cx="7639050" cy="2266950"/>
            </a:xfrm>
            <a:custGeom>
              <a:avLst/>
              <a:gdLst>
                <a:gd name="connsiteX0" fmla="*/ 0 w 7639050"/>
                <a:gd name="connsiteY0" fmla="*/ 0 h 1581150"/>
                <a:gd name="connsiteX1" fmla="*/ 1273175 w 7639050"/>
                <a:gd name="connsiteY1" fmla="*/ 0 h 1581150"/>
                <a:gd name="connsiteX2" fmla="*/ 1273175 w 7639050"/>
                <a:gd name="connsiteY2" fmla="*/ 0 h 1581150"/>
                <a:gd name="connsiteX3" fmla="*/ 3182938 w 7639050"/>
                <a:gd name="connsiteY3" fmla="*/ 0 h 1581150"/>
                <a:gd name="connsiteX4" fmla="*/ 7639050 w 7639050"/>
                <a:gd name="connsiteY4" fmla="*/ 0 h 1581150"/>
                <a:gd name="connsiteX5" fmla="*/ 7639050 w 7639050"/>
                <a:gd name="connsiteY5" fmla="*/ 922338 h 1581150"/>
                <a:gd name="connsiteX6" fmla="*/ 7639050 w 7639050"/>
                <a:gd name="connsiteY6" fmla="*/ 922338 h 1581150"/>
                <a:gd name="connsiteX7" fmla="*/ 7639050 w 7639050"/>
                <a:gd name="connsiteY7" fmla="*/ 1317625 h 1581150"/>
                <a:gd name="connsiteX8" fmla="*/ 7639050 w 7639050"/>
                <a:gd name="connsiteY8" fmla="*/ 1581150 h 1581150"/>
                <a:gd name="connsiteX9" fmla="*/ 3182938 w 7639050"/>
                <a:gd name="connsiteY9" fmla="*/ 1581150 h 1581150"/>
                <a:gd name="connsiteX10" fmla="*/ 2218533 w 7639050"/>
                <a:gd name="connsiteY10" fmla="*/ 2062816 h 1581150"/>
                <a:gd name="connsiteX11" fmla="*/ 1273175 w 7639050"/>
                <a:gd name="connsiteY11" fmla="*/ 1581150 h 1581150"/>
                <a:gd name="connsiteX12" fmla="*/ 0 w 7639050"/>
                <a:gd name="connsiteY12" fmla="*/ 1581150 h 1581150"/>
                <a:gd name="connsiteX13" fmla="*/ 0 w 7639050"/>
                <a:gd name="connsiteY13" fmla="*/ 1317625 h 1581150"/>
                <a:gd name="connsiteX14" fmla="*/ 0 w 7639050"/>
                <a:gd name="connsiteY14" fmla="*/ 922338 h 1581150"/>
                <a:gd name="connsiteX15" fmla="*/ 0 w 7639050"/>
                <a:gd name="connsiteY15" fmla="*/ 922338 h 1581150"/>
                <a:gd name="connsiteX16" fmla="*/ 0 w 7639050"/>
                <a:gd name="connsiteY16" fmla="*/ 0 h 1581150"/>
                <a:gd name="connsiteX0" fmla="*/ 0 w 7639050"/>
                <a:gd name="connsiteY0" fmla="*/ 0 h 2062816"/>
                <a:gd name="connsiteX1" fmla="*/ 1273175 w 7639050"/>
                <a:gd name="connsiteY1" fmla="*/ 0 h 2062816"/>
                <a:gd name="connsiteX2" fmla="*/ 1273175 w 7639050"/>
                <a:gd name="connsiteY2" fmla="*/ 0 h 2062816"/>
                <a:gd name="connsiteX3" fmla="*/ 3182938 w 7639050"/>
                <a:gd name="connsiteY3" fmla="*/ 0 h 2062816"/>
                <a:gd name="connsiteX4" fmla="*/ 7639050 w 7639050"/>
                <a:gd name="connsiteY4" fmla="*/ 0 h 2062816"/>
                <a:gd name="connsiteX5" fmla="*/ 7639050 w 7639050"/>
                <a:gd name="connsiteY5" fmla="*/ 922338 h 2062816"/>
                <a:gd name="connsiteX6" fmla="*/ 7639050 w 7639050"/>
                <a:gd name="connsiteY6" fmla="*/ 922338 h 2062816"/>
                <a:gd name="connsiteX7" fmla="*/ 7639050 w 7639050"/>
                <a:gd name="connsiteY7" fmla="*/ 1317625 h 2062816"/>
                <a:gd name="connsiteX8" fmla="*/ 7639050 w 7639050"/>
                <a:gd name="connsiteY8" fmla="*/ 1581150 h 2062816"/>
                <a:gd name="connsiteX9" fmla="*/ 3182938 w 7639050"/>
                <a:gd name="connsiteY9" fmla="*/ 1581150 h 2062816"/>
                <a:gd name="connsiteX10" fmla="*/ 2218533 w 7639050"/>
                <a:gd name="connsiteY10" fmla="*/ 2062816 h 2062816"/>
                <a:gd name="connsiteX11" fmla="*/ 1978025 w 7639050"/>
                <a:gd name="connsiteY11" fmla="*/ 1628775 h 2062816"/>
                <a:gd name="connsiteX12" fmla="*/ 0 w 7639050"/>
                <a:gd name="connsiteY12" fmla="*/ 1581150 h 2062816"/>
                <a:gd name="connsiteX13" fmla="*/ 0 w 7639050"/>
                <a:gd name="connsiteY13" fmla="*/ 1317625 h 2062816"/>
                <a:gd name="connsiteX14" fmla="*/ 0 w 7639050"/>
                <a:gd name="connsiteY14" fmla="*/ 922338 h 2062816"/>
                <a:gd name="connsiteX15" fmla="*/ 0 w 7639050"/>
                <a:gd name="connsiteY15" fmla="*/ 922338 h 2062816"/>
                <a:gd name="connsiteX16" fmla="*/ 0 w 7639050"/>
                <a:gd name="connsiteY16" fmla="*/ 0 h 2062816"/>
                <a:gd name="connsiteX0" fmla="*/ 0 w 7639050"/>
                <a:gd name="connsiteY0" fmla="*/ 0 h 2062816"/>
                <a:gd name="connsiteX1" fmla="*/ 1273175 w 7639050"/>
                <a:gd name="connsiteY1" fmla="*/ 0 h 2062816"/>
                <a:gd name="connsiteX2" fmla="*/ 1273175 w 7639050"/>
                <a:gd name="connsiteY2" fmla="*/ 0 h 2062816"/>
                <a:gd name="connsiteX3" fmla="*/ 3182938 w 7639050"/>
                <a:gd name="connsiteY3" fmla="*/ 0 h 2062816"/>
                <a:gd name="connsiteX4" fmla="*/ 7639050 w 7639050"/>
                <a:gd name="connsiteY4" fmla="*/ 0 h 2062816"/>
                <a:gd name="connsiteX5" fmla="*/ 7639050 w 7639050"/>
                <a:gd name="connsiteY5" fmla="*/ 922338 h 2062816"/>
                <a:gd name="connsiteX6" fmla="*/ 7639050 w 7639050"/>
                <a:gd name="connsiteY6" fmla="*/ 922338 h 2062816"/>
                <a:gd name="connsiteX7" fmla="*/ 7639050 w 7639050"/>
                <a:gd name="connsiteY7" fmla="*/ 1317625 h 2062816"/>
                <a:gd name="connsiteX8" fmla="*/ 7639050 w 7639050"/>
                <a:gd name="connsiteY8" fmla="*/ 1581150 h 2062816"/>
                <a:gd name="connsiteX9" fmla="*/ 2401888 w 7639050"/>
                <a:gd name="connsiteY9" fmla="*/ 1600461 h 2062816"/>
                <a:gd name="connsiteX10" fmla="*/ 2218533 w 7639050"/>
                <a:gd name="connsiteY10" fmla="*/ 2062816 h 2062816"/>
                <a:gd name="connsiteX11" fmla="*/ 1978025 w 7639050"/>
                <a:gd name="connsiteY11" fmla="*/ 1628775 h 2062816"/>
                <a:gd name="connsiteX12" fmla="*/ 0 w 7639050"/>
                <a:gd name="connsiteY12" fmla="*/ 1581150 h 2062816"/>
                <a:gd name="connsiteX13" fmla="*/ 0 w 7639050"/>
                <a:gd name="connsiteY13" fmla="*/ 1317625 h 2062816"/>
                <a:gd name="connsiteX14" fmla="*/ 0 w 7639050"/>
                <a:gd name="connsiteY14" fmla="*/ 922338 h 2062816"/>
                <a:gd name="connsiteX15" fmla="*/ 0 w 7639050"/>
                <a:gd name="connsiteY15" fmla="*/ 922338 h 2062816"/>
                <a:gd name="connsiteX16" fmla="*/ 0 w 7639050"/>
                <a:gd name="connsiteY16" fmla="*/ 0 h 2062816"/>
                <a:gd name="connsiteX0" fmla="*/ 0 w 7639050"/>
                <a:gd name="connsiteY0" fmla="*/ 0 h 2062816"/>
                <a:gd name="connsiteX1" fmla="*/ 1273175 w 7639050"/>
                <a:gd name="connsiteY1" fmla="*/ 0 h 2062816"/>
                <a:gd name="connsiteX2" fmla="*/ 1273175 w 7639050"/>
                <a:gd name="connsiteY2" fmla="*/ 0 h 2062816"/>
                <a:gd name="connsiteX3" fmla="*/ 3182938 w 7639050"/>
                <a:gd name="connsiteY3" fmla="*/ 0 h 2062816"/>
                <a:gd name="connsiteX4" fmla="*/ 7639050 w 7639050"/>
                <a:gd name="connsiteY4" fmla="*/ 0 h 2062816"/>
                <a:gd name="connsiteX5" fmla="*/ 7639050 w 7639050"/>
                <a:gd name="connsiteY5" fmla="*/ 922338 h 2062816"/>
                <a:gd name="connsiteX6" fmla="*/ 7639050 w 7639050"/>
                <a:gd name="connsiteY6" fmla="*/ 922338 h 2062816"/>
                <a:gd name="connsiteX7" fmla="*/ 7639050 w 7639050"/>
                <a:gd name="connsiteY7" fmla="*/ 1317625 h 2062816"/>
                <a:gd name="connsiteX8" fmla="*/ 7639050 w 7639050"/>
                <a:gd name="connsiteY8" fmla="*/ 1581150 h 2062816"/>
                <a:gd name="connsiteX9" fmla="*/ 2401888 w 7639050"/>
                <a:gd name="connsiteY9" fmla="*/ 1600461 h 2062816"/>
                <a:gd name="connsiteX10" fmla="*/ 2218533 w 7639050"/>
                <a:gd name="connsiteY10" fmla="*/ 2062816 h 2062816"/>
                <a:gd name="connsiteX11" fmla="*/ 1949450 w 7639050"/>
                <a:gd name="connsiteY11" fmla="*/ 1571881 h 2062816"/>
                <a:gd name="connsiteX12" fmla="*/ 0 w 7639050"/>
                <a:gd name="connsiteY12" fmla="*/ 1581150 h 2062816"/>
                <a:gd name="connsiteX13" fmla="*/ 0 w 7639050"/>
                <a:gd name="connsiteY13" fmla="*/ 1317625 h 2062816"/>
                <a:gd name="connsiteX14" fmla="*/ 0 w 7639050"/>
                <a:gd name="connsiteY14" fmla="*/ 922338 h 2062816"/>
                <a:gd name="connsiteX15" fmla="*/ 0 w 7639050"/>
                <a:gd name="connsiteY15" fmla="*/ 922338 h 2062816"/>
                <a:gd name="connsiteX16" fmla="*/ 0 w 7639050"/>
                <a:gd name="connsiteY16" fmla="*/ 0 h 2062816"/>
                <a:gd name="connsiteX0" fmla="*/ 0 w 7639050"/>
                <a:gd name="connsiteY0" fmla="*/ 0 h 2062816"/>
                <a:gd name="connsiteX1" fmla="*/ 1273175 w 7639050"/>
                <a:gd name="connsiteY1" fmla="*/ 0 h 2062816"/>
                <a:gd name="connsiteX2" fmla="*/ 1273175 w 7639050"/>
                <a:gd name="connsiteY2" fmla="*/ 0 h 2062816"/>
                <a:gd name="connsiteX3" fmla="*/ 3182938 w 7639050"/>
                <a:gd name="connsiteY3" fmla="*/ 0 h 2062816"/>
                <a:gd name="connsiteX4" fmla="*/ 7639050 w 7639050"/>
                <a:gd name="connsiteY4" fmla="*/ 0 h 2062816"/>
                <a:gd name="connsiteX5" fmla="*/ 7639050 w 7639050"/>
                <a:gd name="connsiteY5" fmla="*/ 922338 h 2062816"/>
                <a:gd name="connsiteX6" fmla="*/ 7639050 w 7639050"/>
                <a:gd name="connsiteY6" fmla="*/ 922338 h 2062816"/>
                <a:gd name="connsiteX7" fmla="*/ 7639050 w 7639050"/>
                <a:gd name="connsiteY7" fmla="*/ 1317625 h 2062816"/>
                <a:gd name="connsiteX8" fmla="*/ 7639050 w 7639050"/>
                <a:gd name="connsiteY8" fmla="*/ 1581150 h 2062816"/>
                <a:gd name="connsiteX9" fmla="*/ 2401888 w 7639050"/>
                <a:gd name="connsiteY9" fmla="*/ 1543562 h 2062816"/>
                <a:gd name="connsiteX10" fmla="*/ 2218533 w 7639050"/>
                <a:gd name="connsiteY10" fmla="*/ 2062816 h 2062816"/>
                <a:gd name="connsiteX11" fmla="*/ 1949450 w 7639050"/>
                <a:gd name="connsiteY11" fmla="*/ 1571881 h 2062816"/>
                <a:gd name="connsiteX12" fmla="*/ 0 w 7639050"/>
                <a:gd name="connsiteY12" fmla="*/ 1581150 h 2062816"/>
                <a:gd name="connsiteX13" fmla="*/ 0 w 7639050"/>
                <a:gd name="connsiteY13" fmla="*/ 1317625 h 2062816"/>
                <a:gd name="connsiteX14" fmla="*/ 0 w 7639050"/>
                <a:gd name="connsiteY14" fmla="*/ 922338 h 2062816"/>
                <a:gd name="connsiteX15" fmla="*/ 0 w 7639050"/>
                <a:gd name="connsiteY15" fmla="*/ 922338 h 2062816"/>
                <a:gd name="connsiteX16" fmla="*/ 0 w 7639050"/>
                <a:gd name="connsiteY16" fmla="*/ 0 h 2062816"/>
                <a:gd name="connsiteX0" fmla="*/ 0 w 7639050"/>
                <a:gd name="connsiteY0" fmla="*/ 0 h 2062816"/>
                <a:gd name="connsiteX1" fmla="*/ 1273175 w 7639050"/>
                <a:gd name="connsiteY1" fmla="*/ 0 h 2062816"/>
                <a:gd name="connsiteX2" fmla="*/ 1273175 w 7639050"/>
                <a:gd name="connsiteY2" fmla="*/ 0 h 2062816"/>
                <a:gd name="connsiteX3" fmla="*/ 3182938 w 7639050"/>
                <a:gd name="connsiteY3" fmla="*/ 0 h 2062816"/>
                <a:gd name="connsiteX4" fmla="*/ 7639050 w 7639050"/>
                <a:gd name="connsiteY4" fmla="*/ 0 h 2062816"/>
                <a:gd name="connsiteX5" fmla="*/ 7639050 w 7639050"/>
                <a:gd name="connsiteY5" fmla="*/ 922338 h 2062816"/>
                <a:gd name="connsiteX6" fmla="*/ 7639050 w 7639050"/>
                <a:gd name="connsiteY6" fmla="*/ 922338 h 2062816"/>
                <a:gd name="connsiteX7" fmla="*/ 7639050 w 7639050"/>
                <a:gd name="connsiteY7" fmla="*/ 1317625 h 2062816"/>
                <a:gd name="connsiteX8" fmla="*/ 7639050 w 7639050"/>
                <a:gd name="connsiteY8" fmla="*/ 1581150 h 2062816"/>
                <a:gd name="connsiteX9" fmla="*/ 2401888 w 7639050"/>
                <a:gd name="connsiteY9" fmla="*/ 1543562 h 2062816"/>
                <a:gd name="connsiteX10" fmla="*/ 2218533 w 7639050"/>
                <a:gd name="connsiteY10" fmla="*/ 2062816 h 2062816"/>
                <a:gd name="connsiteX11" fmla="*/ 2025650 w 7639050"/>
                <a:gd name="connsiteY11" fmla="*/ 1591190 h 2062816"/>
                <a:gd name="connsiteX12" fmla="*/ 0 w 7639050"/>
                <a:gd name="connsiteY12" fmla="*/ 1581150 h 2062816"/>
                <a:gd name="connsiteX13" fmla="*/ 0 w 7639050"/>
                <a:gd name="connsiteY13" fmla="*/ 1317625 h 2062816"/>
                <a:gd name="connsiteX14" fmla="*/ 0 w 7639050"/>
                <a:gd name="connsiteY14" fmla="*/ 922338 h 2062816"/>
                <a:gd name="connsiteX15" fmla="*/ 0 w 7639050"/>
                <a:gd name="connsiteY15" fmla="*/ 922338 h 2062816"/>
                <a:gd name="connsiteX16" fmla="*/ 0 w 7639050"/>
                <a:gd name="connsiteY16" fmla="*/ 0 h 2062816"/>
                <a:gd name="connsiteX0" fmla="*/ 0 w 7639050"/>
                <a:gd name="connsiteY0" fmla="*/ 0 h 2062816"/>
                <a:gd name="connsiteX1" fmla="*/ 1273175 w 7639050"/>
                <a:gd name="connsiteY1" fmla="*/ 0 h 2062816"/>
                <a:gd name="connsiteX2" fmla="*/ 1273175 w 7639050"/>
                <a:gd name="connsiteY2" fmla="*/ 0 h 2062816"/>
                <a:gd name="connsiteX3" fmla="*/ 3182938 w 7639050"/>
                <a:gd name="connsiteY3" fmla="*/ 0 h 2062816"/>
                <a:gd name="connsiteX4" fmla="*/ 7639050 w 7639050"/>
                <a:gd name="connsiteY4" fmla="*/ 0 h 2062816"/>
                <a:gd name="connsiteX5" fmla="*/ 7639050 w 7639050"/>
                <a:gd name="connsiteY5" fmla="*/ 922338 h 2062816"/>
                <a:gd name="connsiteX6" fmla="*/ 7639050 w 7639050"/>
                <a:gd name="connsiteY6" fmla="*/ 922338 h 2062816"/>
                <a:gd name="connsiteX7" fmla="*/ 7639050 w 7639050"/>
                <a:gd name="connsiteY7" fmla="*/ 1317625 h 2062816"/>
                <a:gd name="connsiteX8" fmla="*/ 7639050 w 7639050"/>
                <a:gd name="connsiteY8" fmla="*/ 1581150 h 2062816"/>
                <a:gd name="connsiteX9" fmla="*/ 2401888 w 7639050"/>
                <a:gd name="connsiteY9" fmla="*/ 1591446 h 2062816"/>
                <a:gd name="connsiteX10" fmla="*/ 2218533 w 7639050"/>
                <a:gd name="connsiteY10" fmla="*/ 2062816 h 2062816"/>
                <a:gd name="connsiteX11" fmla="*/ 2025650 w 7639050"/>
                <a:gd name="connsiteY11" fmla="*/ 1591190 h 2062816"/>
                <a:gd name="connsiteX12" fmla="*/ 0 w 7639050"/>
                <a:gd name="connsiteY12" fmla="*/ 1581150 h 2062816"/>
                <a:gd name="connsiteX13" fmla="*/ 0 w 7639050"/>
                <a:gd name="connsiteY13" fmla="*/ 1317625 h 2062816"/>
                <a:gd name="connsiteX14" fmla="*/ 0 w 7639050"/>
                <a:gd name="connsiteY14" fmla="*/ 922338 h 2062816"/>
                <a:gd name="connsiteX15" fmla="*/ 0 w 7639050"/>
                <a:gd name="connsiteY15" fmla="*/ 922338 h 2062816"/>
                <a:gd name="connsiteX16" fmla="*/ 0 w 7639050"/>
                <a:gd name="connsiteY16" fmla="*/ 0 h 2062816"/>
                <a:gd name="connsiteX0" fmla="*/ 0 w 7639050"/>
                <a:gd name="connsiteY0" fmla="*/ 0 h 1915938"/>
                <a:gd name="connsiteX1" fmla="*/ 1273175 w 7639050"/>
                <a:gd name="connsiteY1" fmla="*/ 0 h 1915938"/>
                <a:gd name="connsiteX2" fmla="*/ 1273175 w 7639050"/>
                <a:gd name="connsiteY2" fmla="*/ 0 h 1915938"/>
                <a:gd name="connsiteX3" fmla="*/ 3182938 w 7639050"/>
                <a:gd name="connsiteY3" fmla="*/ 0 h 1915938"/>
                <a:gd name="connsiteX4" fmla="*/ 7639050 w 7639050"/>
                <a:gd name="connsiteY4" fmla="*/ 0 h 1915938"/>
                <a:gd name="connsiteX5" fmla="*/ 7639050 w 7639050"/>
                <a:gd name="connsiteY5" fmla="*/ 922338 h 1915938"/>
                <a:gd name="connsiteX6" fmla="*/ 7639050 w 7639050"/>
                <a:gd name="connsiteY6" fmla="*/ 922338 h 1915938"/>
                <a:gd name="connsiteX7" fmla="*/ 7639050 w 7639050"/>
                <a:gd name="connsiteY7" fmla="*/ 1317625 h 1915938"/>
                <a:gd name="connsiteX8" fmla="*/ 7639050 w 7639050"/>
                <a:gd name="connsiteY8" fmla="*/ 1581150 h 1915938"/>
                <a:gd name="connsiteX9" fmla="*/ 2401888 w 7639050"/>
                <a:gd name="connsiteY9" fmla="*/ 1591446 h 1915938"/>
                <a:gd name="connsiteX10" fmla="*/ 2237583 w 7639050"/>
                <a:gd name="connsiteY10" fmla="*/ 1915938 h 1915938"/>
                <a:gd name="connsiteX11" fmla="*/ 2025650 w 7639050"/>
                <a:gd name="connsiteY11" fmla="*/ 1591190 h 1915938"/>
                <a:gd name="connsiteX12" fmla="*/ 0 w 7639050"/>
                <a:gd name="connsiteY12" fmla="*/ 1581150 h 1915938"/>
                <a:gd name="connsiteX13" fmla="*/ 0 w 7639050"/>
                <a:gd name="connsiteY13" fmla="*/ 1317625 h 1915938"/>
                <a:gd name="connsiteX14" fmla="*/ 0 w 7639050"/>
                <a:gd name="connsiteY14" fmla="*/ 922338 h 1915938"/>
                <a:gd name="connsiteX15" fmla="*/ 0 w 7639050"/>
                <a:gd name="connsiteY15" fmla="*/ 922338 h 1915938"/>
                <a:gd name="connsiteX16" fmla="*/ 0 w 7639050"/>
                <a:gd name="connsiteY16" fmla="*/ 0 h 1915938"/>
                <a:gd name="connsiteX0" fmla="*/ 0 w 7639050"/>
                <a:gd name="connsiteY0" fmla="*/ 0 h 1915938"/>
                <a:gd name="connsiteX1" fmla="*/ 1273175 w 7639050"/>
                <a:gd name="connsiteY1" fmla="*/ 0 h 1915938"/>
                <a:gd name="connsiteX2" fmla="*/ 1273175 w 7639050"/>
                <a:gd name="connsiteY2" fmla="*/ 0 h 1915938"/>
                <a:gd name="connsiteX3" fmla="*/ 3182938 w 7639050"/>
                <a:gd name="connsiteY3" fmla="*/ 0 h 1915938"/>
                <a:gd name="connsiteX4" fmla="*/ 7639050 w 7639050"/>
                <a:gd name="connsiteY4" fmla="*/ 0 h 1915938"/>
                <a:gd name="connsiteX5" fmla="*/ 7639050 w 7639050"/>
                <a:gd name="connsiteY5" fmla="*/ 922338 h 1915938"/>
                <a:gd name="connsiteX6" fmla="*/ 7639050 w 7639050"/>
                <a:gd name="connsiteY6" fmla="*/ 922338 h 1915938"/>
                <a:gd name="connsiteX7" fmla="*/ 7639050 w 7639050"/>
                <a:gd name="connsiteY7" fmla="*/ 1317625 h 1915938"/>
                <a:gd name="connsiteX8" fmla="*/ 7639050 w 7639050"/>
                <a:gd name="connsiteY8" fmla="*/ 1581150 h 1915938"/>
                <a:gd name="connsiteX9" fmla="*/ 2401888 w 7639050"/>
                <a:gd name="connsiteY9" fmla="*/ 1591446 h 1915938"/>
                <a:gd name="connsiteX10" fmla="*/ 2237583 w 7639050"/>
                <a:gd name="connsiteY10" fmla="*/ 1915938 h 1915938"/>
                <a:gd name="connsiteX11" fmla="*/ 2076449 w 7639050"/>
                <a:gd name="connsiteY11" fmla="*/ 1591191 h 1915938"/>
                <a:gd name="connsiteX12" fmla="*/ 0 w 7639050"/>
                <a:gd name="connsiteY12" fmla="*/ 1581150 h 1915938"/>
                <a:gd name="connsiteX13" fmla="*/ 0 w 7639050"/>
                <a:gd name="connsiteY13" fmla="*/ 1317625 h 1915938"/>
                <a:gd name="connsiteX14" fmla="*/ 0 w 7639050"/>
                <a:gd name="connsiteY14" fmla="*/ 922338 h 1915938"/>
                <a:gd name="connsiteX15" fmla="*/ 0 w 7639050"/>
                <a:gd name="connsiteY15" fmla="*/ 922338 h 1915938"/>
                <a:gd name="connsiteX16" fmla="*/ 0 w 7639050"/>
                <a:gd name="connsiteY16" fmla="*/ 0 h 1915938"/>
                <a:gd name="connsiteX0" fmla="*/ 0 w 7639050"/>
                <a:gd name="connsiteY0" fmla="*/ 0 h 1915938"/>
                <a:gd name="connsiteX1" fmla="*/ 1273175 w 7639050"/>
                <a:gd name="connsiteY1" fmla="*/ 0 h 1915938"/>
                <a:gd name="connsiteX2" fmla="*/ 1273175 w 7639050"/>
                <a:gd name="connsiteY2" fmla="*/ 0 h 1915938"/>
                <a:gd name="connsiteX3" fmla="*/ 3182938 w 7639050"/>
                <a:gd name="connsiteY3" fmla="*/ 0 h 1915938"/>
                <a:gd name="connsiteX4" fmla="*/ 7639050 w 7639050"/>
                <a:gd name="connsiteY4" fmla="*/ 0 h 1915938"/>
                <a:gd name="connsiteX5" fmla="*/ 7639050 w 7639050"/>
                <a:gd name="connsiteY5" fmla="*/ 922338 h 1915938"/>
                <a:gd name="connsiteX6" fmla="*/ 7639050 w 7639050"/>
                <a:gd name="connsiteY6" fmla="*/ 922338 h 1915938"/>
                <a:gd name="connsiteX7" fmla="*/ 7639050 w 7639050"/>
                <a:gd name="connsiteY7" fmla="*/ 1317625 h 1915938"/>
                <a:gd name="connsiteX8" fmla="*/ 7639050 w 7639050"/>
                <a:gd name="connsiteY8" fmla="*/ 1581150 h 1915938"/>
                <a:gd name="connsiteX9" fmla="*/ 2314575 w 7639050"/>
                <a:gd name="connsiteY9" fmla="*/ 1603686 h 1915938"/>
                <a:gd name="connsiteX10" fmla="*/ 2237583 w 7639050"/>
                <a:gd name="connsiteY10" fmla="*/ 1915938 h 1915938"/>
                <a:gd name="connsiteX11" fmla="*/ 2076449 w 7639050"/>
                <a:gd name="connsiteY11" fmla="*/ 1591191 h 1915938"/>
                <a:gd name="connsiteX12" fmla="*/ 0 w 7639050"/>
                <a:gd name="connsiteY12" fmla="*/ 1581150 h 1915938"/>
                <a:gd name="connsiteX13" fmla="*/ 0 w 7639050"/>
                <a:gd name="connsiteY13" fmla="*/ 1317625 h 1915938"/>
                <a:gd name="connsiteX14" fmla="*/ 0 w 7639050"/>
                <a:gd name="connsiteY14" fmla="*/ 922338 h 1915938"/>
                <a:gd name="connsiteX15" fmla="*/ 0 w 7639050"/>
                <a:gd name="connsiteY15" fmla="*/ 922338 h 1915938"/>
                <a:gd name="connsiteX16" fmla="*/ 0 w 7639050"/>
                <a:gd name="connsiteY16" fmla="*/ 0 h 1915938"/>
                <a:gd name="connsiteX0" fmla="*/ 0 w 7639050"/>
                <a:gd name="connsiteY0" fmla="*/ 0 h 1915938"/>
                <a:gd name="connsiteX1" fmla="*/ 1273175 w 7639050"/>
                <a:gd name="connsiteY1" fmla="*/ 0 h 1915938"/>
                <a:gd name="connsiteX2" fmla="*/ 1273175 w 7639050"/>
                <a:gd name="connsiteY2" fmla="*/ 0 h 1915938"/>
                <a:gd name="connsiteX3" fmla="*/ 3182938 w 7639050"/>
                <a:gd name="connsiteY3" fmla="*/ 0 h 1915938"/>
                <a:gd name="connsiteX4" fmla="*/ 7639050 w 7639050"/>
                <a:gd name="connsiteY4" fmla="*/ 0 h 1915938"/>
                <a:gd name="connsiteX5" fmla="*/ 7639050 w 7639050"/>
                <a:gd name="connsiteY5" fmla="*/ 922338 h 1915938"/>
                <a:gd name="connsiteX6" fmla="*/ 7639050 w 7639050"/>
                <a:gd name="connsiteY6" fmla="*/ 922338 h 1915938"/>
                <a:gd name="connsiteX7" fmla="*/ 7639050 w 7639050"/>
                <a:gd name="connsiteY7" fmla="*/ 1317625 h 1915938"/>
                <a:gd name="connsiteX8" fmla="*/ 7639050 w 7639050"/>
                <a:gd name="connsiteY8" fmla="*/ 1581150 h 1915938"/>
                <a:gd name="connsiteX9" fmla="*/ 2314575 w 7639050"/>
                <a:gd name="connsiteY9" fmla="*/ 1603686 h 1915938"/>
                <a:gd name="connsiteX10" fmla="*/ 2237583 w 7639050"/>
                <a:gd name="connsiteY10" fmla="*/ 1915938 h 1915938"/>
                <a:gd name="connsiteX11" fmla="*/ 2152649 w 7639050"/>
                <a:gd name="connsiteY11" fmla="*/ 1591191 h 1915938"/>
                <a:gd name="connsiteX12" fmla="*/ 0 w 7639050"/>
                <a:gd name="connsiteY12" fmla="*/ 1581150 h 1915938"/>
                <a:gd name="connsiteX13" fmla="*/ 0 w 7639050"/>
                <a:gd name="connsiteY13" fmla="*/ 1317625 h 1915938"/>
                <a:gd name="connsiteX14" fmla="*/ 0 w 7639050"/>
                <a:gd name="connsiteY14" fmla="*/ 922338 h 1915938"/>
                <a:gd name="connsiteX15" fmla="*/ 0 w 7639050"/>
                <a:gd name="connsiteY15" fmla="*/ 922338 h 1915938"/>
                <a:gd name="connsiteX16" fmla="*/ 0 w 7639050"/>
                <a:gd name="connsiteY16" fmla="*/ 0 h 1915938"/>
                <a:gd name="connsiteX0" fmla="*/ 0 w 7639050"/>
                <a:gd name="connsiteY0" fmla="*/ 0 h 1915938"/>
                <a:gd name="connsiteX1" fmla="*/ 1273175 w 7639050"/>
                <a:gd name="connsiteY1" fmla="*/ 0 h 1915938"/>
                <a:gd name="connsiteX2" fmla="*/ 1273175 w 7639050"/>
                <a:gd name="connsiteY2" fmla="*/ 0 h 1915938"/>
                <a:gd name="connsiteX3" fmla="*/ 3182938 w 7639050"/>
                <a:gd name="connsiteY3" fmla="*/ 0 h 1915938"/>
                <a:gd name="connsiteX4" fmla="*/ 7639050 w 7639050"/>
                <a:gd name="connsiteY4" fmla="*/ 0 h 1915938"/>
                <a:gd name="connsiteX5" fmla="*/ 7639050 w 7639050"/>
                <a:gd name="connsiteY5" fmla="*/ 922338 h 1915938"/>
                <a:gd name="connsiteX6" fmla="*/ 7639050 w 7639050"/>
                <a:gd name="connsiteY6" fmla="*/ 922338 h 1915938"/>
                <a:gd name="connsiteX7" fmla="*/ 7639050 w 7639050"/>
                <a:gd name="connsiteY7" fmla="*/ 1317625 h 1915938"/>
                <a:gd name="connsiteX8" fmla="*/ 7639050 w 7639050"/>
                <a:gd name="connsiteY8" fmla="*/ 1581150 h 1915938"/>
                <a:gd name="connsiteX9" fmla="*/ 2314575 w 7639050"/>
                <a:gd name="connsiteY9" fmla="*/ 1603686 h 1915938"/>
                <a:gd name="connsiteX10" fmla="*/ 2237583 w 7639050"/>
                <a:gd name="connsiteY10" fmla="*/ 1915938 h 1915938"/>
                <a:gd name="connsiteX11" fmla="*/ 2076449 w 7639050"/>
                <a:gd name="connsiteY11" fmla="*/ 1603430 h 1915938"/>
                <a:gd name="connsiteX12" fmla="*/ 0 w 7639050"/>
                <a:gd name="connsiteY12" fmla="*/ 1581150 h 1915938"/>
                <a:gd name="connsiteX13" fmla="*/ 0 w 7639050"/>
                <a:gd name="connsiteY13" fmla="*/ 1317625 h 1915938"/>
                <a:gd name="connsiteX14" fmla="*/ 0 w 7639050"/>
                <a:gd name="connsiteY14" fmla="*/ 922338 h 1915938"/>
                <a:gd name="connsiteX15" fmla="*/ 0 w 7639050"/>
                <a:gd name="connsiteY15" fmla="*/ 922338 h 1915938"/>
                <a:gd name="connsiteX16" fmla="*/ 0 w 7639050"/>
                <a:gd name="connsiteY16" fmla="*/ 0 h 1915938"/>
                <a:gd name="connsiteX0" fmla="*/ 0 w 7639050"/>
                <a:gd name="connsiteY0" fmla="*/ 0 h 1915938"/>
                <a:gd name="connsiteX1" fmla="*/ 1273175 w 7639050"/>
                <a:gd name="connsiteY1" fmla="*/ 0 h 1915938"/>
                <a:gd name="connsiteX2" fmla="*/ 1273175 w 7639050"/>
                <a:gd name="connsiteY2" fmla="*/ 0 h 1915938"/>
                <a:gd name="connsiteX3" fmla="*/ 3182938 w 7639050"/>
                <a:gd name="connsiteY3" fmla="*/ 0 h 1915938"/>
                <a:gd name="connsiteX4" fmla="*/ 7639050 w 7639050"/>
                <a:gd name="connsiteY4" fmla="*/ 0 h 1915938"/>
                <a:gd name="connsiteX5" fmla="*/ 7639050 w 7639050"/>
                <a:gd name="connsiteY5" fmla="*/ 922338 h 1915938"/>
                <a:gd name="connsiteX6" fmla="*/ 7639050 w 7639050"/>
                <a:gd name="connsiteY6" fmla="*/ 922338 h 1915938"/>
                <a:gd name="connsiteX7" fmla="*/ 7639050 w 7639050"/>
                <a:gd name="connsiteY7" fmla="*/ 1317625 h 1915938"/>
                <a:gd name="connsiteX8" fmla="*/ 7639050 w 7639050"/>
                <a:gd name="connsiteY8" fmla="*/ 1581150 h 1915938"/>
                <a:gd name="connsiteX9" fmla="*/ 2314575 w 7639050"/>
                <a:gd name="connsiteY9" fmla="*/ 1603686 h 1915938"/>
                <a:gd name="connsiteX10" fmla="*/ 2237583 w 7639050"/>
                <a:gd name="connsiteY10" fmla="*/ 1915938 h 1915938"/>
                <a:gd name="connsiteX11" fmla="*/ 2124074 w 7639050"/>
                <a:gd name="connsiteY11" fmla="*/ 1603430 h 1915938"/>
                <a:gd name="connsiteX12" fmla="*/ 0 w 7639050"/>
                <a:gd name="connsiteY12" fmla="*/ 1581150 h 1915938"/>
                <a:gd name="connsiteX13" fmla="*/ 0 w 7639050"/>
                <a:gd name="connsiteY13" fmla="*/ 1317625 h 1915938"/>
                <a:gd name="connsiteX14" fmla="*/ 0 w 7639050"/>
                <a:gd name="connsiteY14" fmla="*/ 922338 h 1915938"/>
                <a:gd name="connsiteX15" fmla="*/ 0 w 7639050"/>
                <a:gd name="connsiteY15" fmla="*/ 922338 h 1915938"/>
                <a:gd name="connsiteX16" fmla="*/ 0 w 7639050"/>
                <a:gd name="connsiteY16" fmla="*/ 0 h 1915938"/>
                <a:gd name="connsiteX0" fmla="*/ 0 w 7639050"/>
                <a:gd name="connsiteY0" fmla="*/ 0 h 1915938"/>
                <a:gd name="connsiteX1" fmla="*/ 1273175 w 7639050"/>
                <a:gd name="connsiteY1" fmla="*/ 0 h 1915938"/>
                <a:gd name="connsiteX2" fmla="*/ 1273175 w 7639050"/>
                <a:gd name="connsiteY2" fmla="*/ 0 h 1915938"/>
                <a:gd name="connsiteX3" fmla="*/ 3182938 w 7639050"/>
                <a:gd name="connsiteY3" fmla="*/ 0 h 1915938"/>
                <a:gd name="connsiteX4" fmla="*/ 7639050 w 7639050"/>
                <a:gd name="connsiteY4" fmla="*/ 0 h 1915938"/>
                <a:gd name="connsiteX5" fmla="*/ 7639050 w 7639050"/>
                <a:gd name="connsiteY5" fmla="*/ 922338 h 1915938"/>
                <a:gd name="connsiteX6" fmla="*/ 7639050 w 7639050"/>
                <a:gd name="connsiteY6" fmla="*/ 922338 h 1915938"/>
                <a:gd name="connsiteX7" fmla="*/ 7639050 w 7639050"/>
                <a:gd name="connsiteY7" fmla="*/ 1317625 h 1915938"/>
                <a:gd name="connsiteX8" fmla="*/ 7639050 w 7639050"/>
                <a:gd name="connsiteY8" fmla="*/ 1581150 h 1915938"/>
                <a:gd name="connsiteX9" fmla="*/ 2371725 w 7639050"/>
                <a:gd name="connsiteY9" fmla="*/ 1603686 h 1915938"/>
                <a:gd name="connsiteX10" fmla="*/ 2237583 w 7639050"/>
                <a:gd name="connsiteY10" fmla="*/ 1915938 h 1915938"/>
                <a:gd name="connsiteX11" fmla="*/ 2124074 w 7639050"/>
                <a:gd name="connsiteY11" fmla="*/ 1603430 h 1915938"/>
                <a:gd name="connsiteX12" fmla="*/ 0 w 7639050"/>
                <a:gd name="connsiteY12" fmla="*/ 1581150 h 1915938"/>
                <a:gd name="connsiteX13" fmla="*/ 0 w 7639050"/>
                <a:gd name="connsiteY13" fmla="*/ 1317625 h 1915938"/>
                <a:gd name="connsiteX14" fmla="*/ 0 w 7639050"/>
                <a:gd name="connsiteY14" fmla="*/ 922338 h 1915938"/>
                <a:gd name="connsiteX15" fmla="*/ 0 w 7639050"/>
                <a:gd name="connsiteY15" fmla="*/ 922338 h 1915938"/>
                <a:gd name="connsiteX16" fmla="*/ 0 w 7639050"/>
                <a:gd name="connsiteY16" fmla="*/ 0 h 191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39050" h="1915938">
                  <a:moveTo>
                    <a:pt x="0" y="0"/>
                  </a:moveTo>
                  <a:lnTo>
                    <a:pt x="1273175" y="0"/>
                  </a:lnTo>
                  <a:lnTo>
                    <a:pt x="1273175" y="0"/>
                  </a:lnTo>
                  <a:lnTo>
                    <a:pt x="3182938" y="0"/>
                  </a:lnTo>
                  <a:lnTo>
                    <a:pt x="7639050" y="0"/>
                  </a:lnTo>
                  <a:lnTo>
                    <a:pt x="7639050" y="922338"/>
                  </a:lnTo>
                  <a:lnTo>
                    <a:pt x="7639050" y="922338"/>
                  </a:lnTo>
                  <a:lnTo>
                    <a:pt x="7639050" y="1317625"/>
                  </a:lnTo>
                  <a:lnTo>
                    <a:pt x="7639050" y="1581150"/>
                  </a:lnTo>
                  <a:lnTo>
                    <a:pt x="2371725" y="1603686"/>
                  </a:lnTo>
                  <a:lnTo>
                    <a:pt x="2237583" y="1915938"/>
                  </a:lnTo>
                  <a:lnTo>
                    <a:pt x="2124074" y="1603430"/>
                  </a:lnTo>
                  <a:lnTo>
                    <a:pt x="0" y="1581150"/>
                  </a:lnTo>
                  <a:lnTo>
                    <a:pt x="0" y="1317625"/>
                  </a:lnTo>
                  <a:lnTo>
                    <a:pt x="0" y="922338"/>
                  </a:lnTo>
                  <a:lnTo>
                    <a:pt x="0" y="9223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265113" eaLnBrk="1" fontAlgn="auto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solidFill>
                    <a:srgbClr val="EEECE1"/>
                  </a:solidFill>
                  <a:latin typeface="Calibri"/>
                  <a:ea typeface="Calibri"/>
                  <a:cs typeface="Times New Roman"/>
                </a:rPr>
                <a:t> </a:t>
              </a:r>
              <a:r>
                <a:rPr lang="fr-FR" sz="2800" dirty="0">
                  <a:solidFill>
                    <a:prstClr val="white"/>
                  </a:solidFill>
                  <a:latin typeface="Calibri"/>
                  <a:cs typeface="Times New Roman"/>
                </a:rPr>
                <a:t>PRIAE Grand Est 2018</a:t>
              </a:r>
            </a:p>
            <a:p>
              <a:pPr marL="268288" eaLnBrk="1" fontAlgn="auto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tabLst>
                  <a:tab pos="176213" algn="l"/>
                </a:tabLst>
                <a:defRPr/>
              </a:pPr>
              <a:r>
                <a:rPr lang="fr-FR" sz="2800" dirty="0">
                  <a:solidFill>
                    <a:prstClr val="white"/>
                  </a:solidFill>
                  <a:latin typeface="Calibri"/>
                  <a:ea typeface="Calibri"/>
                  <a:cs typeface="Times New Roman"/>
                </a:rPr>
                <a:t>Réunion de Lancement</a:t>
              </a:r>
              <a:endParaRPr lang="fr-FR" sz="1100" dirty="0">
                <a:solidFill>
                  <a:prstClr val="white"/>
                </a:solidFill>
                <a:latin typeface="Calibri"/>
                <a:ea typeface="Calibri"/>
                <a:cs typeface="Times New Roman"/>
              </a:endParaRPr>
            </a:p>
            <a:p>
              <a:pPr eaLnBrk="1" fontAlgn="auto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fr-FR" sz="11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5" name="Triangle isocèle 14"/>
            <p:cNvSpPr/>
            <p:nvPr/>
          </p:nvSpPr>
          <p:spPr>
            <a:xfrm rot="10800000">
              <a:off x="2076450" y="0"/>
              <a:ext cx="238125" cy="25717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prstClr val="white"/>
                </a:solidFill>
              </a:endParaRPr>
            </a:p>
          </p:txBody>
        </p:sp>
      </p:grpSp>
      <p:sp>
        <p:nvSpPr>
          <p:cNvPr id="19" name="Triangle isocèle 18"/>
          <p:cNvSpPr/>
          <p:nvPr/>
        </p:nvSpPr>
        <p:spPr>
          <a:xfrm rot="10800000">
            <a:off x="2486025" y="0"/>
            <a:ext cx="358775" cy="382588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3076" name="Imag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333375"/>
            <a:ext cx="992187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291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00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Ordre du jour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1. Présentation du PRIAE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 par la Région Grand Est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Éléments de contexte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Fonctionnement du PRIAE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2. Ateliers de travail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sous-groupes SIAE : échanges et organisation du recueil des besoins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sous-groupe partenaires : implication de chacun dans le PRIAE, priorités territoriales et régionales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850" y="1989138"/>
            <a:ext cx="8507413" cy="44640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itchFamily="34" charset="0"/>
                <a:cs typeface="Calibri" pitchFamily="34" charset="0"/>
              </a:rPr>
              <a:t>Un engagement de toutes les parties prenantes de l’IAE et des SIAE elles-mêmes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ea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ea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rgbClr val="C5007B"/>
                </a:solidFill>
              </a:rPr>
              <a:t>Engagement de la Région et des partenaires institutionnels </a:t>
            </a: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soutien des démarches de formation, contribution aux dispositifs, aux concertations et financements (coordination + actions de formation)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rgbClr val="C5007B"/>
                </a:solidFill>
              </a:rPr>
              <a:t>Engagement des SIAE </a:t>
            </a: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investissement organisationnel et financier, mutualisation, partage d’information et échanges de pratiques, responsabilité partagée (réalisation des actions et gestion des fonds publics)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rgbClr val="C5007B"/>
                </a:solidFill>
              </a:rPr>
              <a:t>Engagement des relais territoriaux </a:t>
            </a: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accompagnement des SIAE  en termes d’information, ingénierie de formation, mutualisation, allègement de la gestion administrative et financière pour les SIAE</a:t>
            </a:r>
          </a:p>
        </p:txBody>
      </p:sp>
      <p:grpSp>
        <p:nvGrpSpPr>
          <p:cNvPr id="12291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2292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79388" y="600075"/>
            <a:ext cx="79930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PRIAE 2018 : Fonctionnement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8775" y="1773238"/>
            <a:ext cx="8426450" cy="446405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300" dirty="0">
                <a:solidFill>
                  <a:srgbClr val="C5007B"/>
                </a:solidFill>
              </a:rPr>
              <a:t>Mission de coordination et d’achat de formations en direction des salariés des SIAE du Grand Est 2018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Publication 19.06 | Offre 01.08 | Attribution 03.10 | Notification 19.10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COORDINATION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Programme unique Grand Est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Coordination régionale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Accompagnement des SIAE sur l’ensemble du territoire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ACHATS DE FORMATION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Formations récurrentes : peuvent démarrer dès le 1</a:t>
            </a:r>
            <a:r>
              <a:rPr lang="fr-FR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er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janvier 2018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Formations adaptées : à partir de vos </a:t>
            </a:r>
            <a:r>
              <a:rPr lang="fr-FR" sz="240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demandes complémentaires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3315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331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>
            <a:extLst>
              <a:ext uri="{FF2B5EF4-FFF2-40B4-BE49-F238E27FC236}"/>
            </a:extLst>
          </p:cNvPr>
          <p:cNvSpPr txBox="1"/>
          <p:nvPr/>
        </p:nvSpPr>
        <p:spPr>
          <a:xfrm>
            <a:off x="250825" y="620713"/>
            <a:ext cx="69135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 marché public lancé par la Région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50419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Mission de coordination et d’achat de formations en direction des salariés des SIAE du Grand Est 2018</a:t>
            </a:r>
            <a:endParaRPr lang="fr-FR" sz="3000" b="1" dirty="0">
              <a:solidFill>
                <a:srgbClr val="C5007B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1.5 M€ de financements Région Grand Est – FSE pour 402 SIAE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Extrait du CCTP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Région procédera à l’achat de formations collectives professionnalisantes, qualifiantes, certifiantes ou de compétences de base correspondant à des besoins reconnus pour les SIAE du territoire concerné.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Région ne procèdera pas à l’achat des formations suivantes : formations obligatoires de par la réglementation en vigueur, les permis de conduire et la formation FLE (français langue étrangère) ainsi que les formations internes.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Possibilité de financement d’autres partenaires de l’IAE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4339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4340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50825" y="641350"/>
            <a:ext cx="69135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 marché public lancé par la Région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Espace réservé du contenu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9" b="1859"/>
          <a:stretch>
            <a:fillRect/>
          </a:stretch>
        </p:blipFill>
        <p:spPr>
          <a:xfrm>
            <a:off x="-114300" y="31750"/>
            <a:ext cx="9258300" cy="68262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085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PRIAE est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 programmation annuelle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basée sur les besoins des SIAE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ouverte à toutes les SIAE du Grand Est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Elle intervient après mobilisation du droit commun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OPCA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Programme demandeurs d’emploi Pôle Emploi / Région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Prise en charge des coûts pédagogiques si la Région valide les achats de formation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Mobilisation d’autres partenaires potentiellement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cofinanceurs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387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6388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>
            <a:extLst>
              <a:ext uri="{FF2B5EF4-FFF2-40B4-BE49-F238E27FC236}"/>
            </a:extLst>
          </p:cNvPr>
          <p:cNvSpPr txBox="1"/>
          <p:nvPr/>
        </p:nvSpPr>
        <p:spPr>
          <a:xfrm>
            <a:off x="250825" y="657225"/>
            <a:ext cx="691356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 marché public lancé par la Région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2263" y="1773238"/>
            <a:ext cx="8426450" cy="47513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INSTANCES DE PILOTAGE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Niveau régional (Grand Est)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Coordination inter partenaires-financeurs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Financeurs programme et IAE : Région | FSE | Etat | Départements | OPCA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Niveau territorial (anciennes Régions ou Départements ou …)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Financeurs et partenaires du territoire : Région | FSE | Etat | Départements | OPCA | Pôle Emploi | réseaux de l’IAE | …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Concertation des partenaires et des financeurs pour le lancement		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Groupes Techniques Territoriaux pour la répartition des achats				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</a:p>
        </p:txBody>
      </p:sp>
      <p:grpSp>
        <p:nvGrpSpPr>
          <p:cNvPr id="17411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7412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>
            <a:extLst>
              <a:ext uri="{FF2B5EF4-FFF2-40B4-BE49-F238E27FC236}"/>
            </a:extLst>
          </p:cNvPr>
          <p:cNvSpPr txBox="1"/>
          <p:nvPr/>
        </p:nvSpPr>
        <p:spPr>
          <a:xfrm>
            <a:off x="179388" y="665163"/>
            <a:ext cx="6913562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 marché public lancé par la Région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2263" y="1773238"/>
            <a:ext cx="8426450" cy="47513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ATTRIBUTAIRE DU MARCHE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Niveau régional (Grand Est)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Structure de coordination : Groupement IAE Grand Est –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ursiea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ursiea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mandataire)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Niveau territorial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Relais territoriaux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IAE Grand Est Territoire Lorraine Champagne Ardenne (08|10|51|52|54|55|88)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ELIPS (57)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2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ursiae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(67|68)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</a:p>
        </p:txBody>
      </p:sp>
      <p:grpSp>
        <p:nvGrpSpPr>
          <p:cNvPr id="18435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843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>
            <a:extLst>
              <a:ext uri="{FF2B5EF4-FFF2-40B4-BE49-F238E27FC236}"/>
            </a:extLst>
          </p:cNvPr>
          <p:cNvSpPr txBox="1"/>
          <p:nvPr/>
        </p:nvSpPr>
        <p:spPr>
          <a:xfrm>
            <a:off x="179388" y="665163"/>
            <a:ext cx="6913562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 marché public lancé par la Région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388" y="1700213"/>
            <a:ext cx="3960812" cy="48974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>
                <a:solidFill>
                  <a:srgbClr val="C5007B"/>
                </a:solidFill>
              </a:rPr>
              <a:t>Novembre – début décembre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Lancement du PRIAE 2018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Concertation des partenaires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Recensement des besoins de formation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Groupes de travail formation =&gt; mutualisation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 et accompagnement des SIAE au montage des actions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>
                <a:solidFill>
                  <a:srgbClr val="C5007B"/>
                </a:solidFill>
              </a:rPr>
              <a:t>Début-décembre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Publication des projets de formation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>
                <a:solidFill>
                  <a:srgbClr val="C5007B"/>
                </a:solidFill>
              </a:rPr>
              <a:t>Fin décembre – début janvier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Réception et choix des offres de formation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9459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9460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23850" y="617538"/>
            <a:ext cx="691197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Prochaines étapes</a:t>
            </a:r>
          </a:p>
        </p:txBody>
      </p:sp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2487613" y="2995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9" name="Espace réservé du contenu 4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5076825" y="1706563"/>
            <a:ext cx="3743325" cy="4897437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>
                <a:solidFill>
                  <a:srgbClr val="C5007B"/>
                </a:solidFill>
              </a:rPr>
              <a:t>Mi-janvier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Instruction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Envoi des projets aux partenaires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>
                <a:solidFill>
                  <a:srgbClr val="C5007B"/>
                </a:solidFill>
              </a:rPr>
              <a:t>Entre le 15 et le 30 janvier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Groupes Techniques Territoriaux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>
                <a:solidFill>
                  <a:srgbClr val="C5007B"/>
                </a:solidFill>
              </a:rPr>
              <a:t>Février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Comité Inter Partenaires-financeurs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Mise en œuvre des actions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19138" y="1773238"/>
            <a:ext cx="7956550" cy="4103687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rgbClr val="C5007B"/>
                </a:solidFill>
              </a:rPr>
              <a:t>Sous-groupe SIAE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Faire connaissance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Échanges sur les besoins de formation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 du recueil des besoins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Programmation des premiers groupes de travail formation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solidFill>
                  <a:srgbClr val="C5007B"/>
                </a:solidFill>
              </a:rPr>
              <a:t>Sous-groupe partenaires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Tour de table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Articulation avec l’existant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 de chacun dans le PRIAE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Priorités territoriales et régionales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0483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20484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23850" y="617538"/>
            <a:ext cx="691197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Ateliers</a:t>
            </a:r>
          </a:p>
        </p:txBody>
      </p:sp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2487613" y="2995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0851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INTERLOCUTEURS REGION 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Katia BERTHOU (Champagne – Ardenne) : pilote Région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Catherine ROYER (Lorraine)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Vincent WINTERHALTER (Alsace)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Contexte institutionnel 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Implication particulière de la Région Grand EST,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 politique volontariste en matière de formation : Le PRIAE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Destiné à accompagner et financer une partie de la formation des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salariés en insertion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SIAE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Accord Cadre Etat/  Pôle Emploi / réseaux de l’IAE : l’affirmation d’une priorité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et d’une transversalité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099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4100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50825" y="539750"/>
            <a:ext cx="691356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Introduction par la Région Grand 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0851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L’engagement de la Région en matière de formation professionnelle pour les SIAE : l’exception issue  d’une  décision volontariste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Le cadre 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/>
              <a:t>la Région ne remplace pas les financeurs de droit commun de la formation : employeurs, OPCA,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/>
              <a:t>Elle ne remplace pas non plus Pole Emploi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/>
              <a:t>Elle intervient en complément des autres financeurs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Maintien d’une certaine cohérence avec la politique régionale de formation, d’où l’impossibilité de prendre en charge certaines formations ou actions 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/>
              <a:t>Permis de conduire B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/>
              <a:t>Formations relevant de l’obligation des employeurs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/>
              <a:t>Français Langue Etrangère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dirty="0"/>
              <a:t>Formations internes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- Formation des permanents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fr-FR" dirty="0"/>
          </a:p>
        </p:txBody>
      </p:sp>
      <p:grpSp>
        <p:nvGrpSpPr>
          <p:cNvPr id="5123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5124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50825" y="539750"/>
            <a:ext cx="691356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Introduction par la Région Grand 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085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00" dirty="0">
                <a:solidFill>
                  <a:srgbClr val="C5007B"/>
                </a:solidFill>
              </a:rPr>
              <a:t>La forme de l’intervention régionale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rgbClr val="C5007B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L’expérience Alsacienne : l’importance de la coordination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2 principes directeurs 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- équité sur tout le territoire Grand Est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- transversalité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grpSp>
        <p:nvGrpSpPr>
          <p:cNvPr id="6147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6148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50825" y="539750"/>
            <a:ext cx="691356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Introduction par la Région Grand 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4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1767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fr-FR" altLang="fr-FR" sz="2000" smtClean="0">
                <a:solidFill>
                  <a:srgbClr val="404040"/>
                </a:solidFill>
                <a:cs typeface="Calibri" pitchFamily="34" charset="0"/>
              </a:rPr>
              <a:t>Des démarches de formation lancées en Alsace au début des années 2000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fr-FR" altLang="fr-FR" sz="2000" smtClean="0">
              <a:solidFill>
                <a:srgbClr val="595959"/>
              </a:solidFill>
              <a:cs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endParaRPr lang="fr-FR" altLang="fr-FR" sz="2000" smtClean="0">
              <a:solidFill>
                <a:srgbClr val="C6007B"/>
              </a:solidFill>
              <a:cs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fr-FR" altLang="fr-FR" sz="2000" smtClean="0">
                <a:solidFill>
                  <a:srgbClr val="C6007B"/>
                </a:solidFill>
                <a:cs typeface="Calibri" pitchFamily="34" charset="0"/>
              </a:rPr>
              <a:t>Constat </a:t>
            </a:r>
            <a:r>
              <a:rPr lang="fr-FR" altLang="fr-FR" sz="2000" smtClean="0">
                <a:solidFill>
                  <a:srgbClr val="404040"/>
                </a:solidFill>
                <a:cs typeface="Calibri" pitchFamily="34" charset="0"/>
              </a:rPr>
              <a:t>par les membres du CDIAE de la faiblesse de la formation dans l’IAE à la fin des années 90</a:t>
            </a:r>
          </a:p>
          <a:p>
            <a:pPr marL="0" indent="0" eaLnBrk="1" hangingPunct="1">
              <a:spcBef>
                <a:spcPct val="0"/>
              </a:spcBef>
            </a:pPr>
            <a:endParaRPr lang="fr-FR" altLang="fr-FR" sz="2000" smtClean="0">
              <a:cs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fr-FR" altLang="fr-FR" sz="2000" smtClean="0">
                <a:solidFill>
                  <a:srgbClr val="C6007B"/>
                </a:solidFill>
                <a:cs typeface="Calibri" pitchFamily="34" charset="0"/>
              </a:rPr>
              <a:t>Lancement d’un diagnostic </a:t>
            </a:r>
            <a:r>
              <a:rPr lang="fr-FR" altLang="fr-FR" sz="2000" smtClean="0">
                <a:solidFill>
                  <a:srgbClr val="404040"/>
                </a:solidFill>
                <a:cs typeface="Calibri" pitchFamily="34" charset="0"/>
              </a:rPr>
              <a:t>assorti de préconisations pour donner envie</a:t>
            </a:r>
          </a:p>
          <a:p>
            <a:pPr marL="0" indent="0" eaLnBrk="1" hangingPunct="1">
              <a:spcBef>
                <a:spcPct val="0"/>
              </a:spcBef>
            </a:pPr>
            <a:endParaRPr lang="fr-FR" altLang="fr-FR" sz="2000" smtClean="0">
              <a:cs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fr-FR" altLang="fr-FR" sz="2000" smtClean="0">
                <a:solidFill>
                  <a:srgbClr val="404040"/>
                </a:solidFill>
                <a:cs typeface="Calibri" pitchFamily="34" charset="0"/>
              </a:rPr>
              <a:t>Préconisation essentielle : nécessité de </a:t>
            </a:r>
            <a:r>
              <a:rPr lang="fr-FR" altLang="fr-FR" sz="2000" smtClean="0">
                <a:solidFill>
                  <a:srgbClr val="C6007B"/>
                </a:solidFill>
                <a:cs typeface="Calibri" pitchFamily="34" charset="0"/>
              </a:rPr>
              <a:t>coordination</a:t>
            </a:r>
          </a:p>
          <a:p>
            <a:pPr marL="0" indent="0" eaLnBrk="1" hangingPunct="1">
              <a:spcBef>
                <a:spcPct val="0"/>
              </a:spcBef>
            </a:pPr>
            <a:endParaRPr lang="fr-FR" altLang="fr-FR" sz="2000" smtClean="0">
              <a:cs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fr-FR" altLang="fr-FR" sz="2000" smtClean="0">
                <a:solidFill>
                  <a:srgbClr val="C6007B"/>
                </a:solidFill>
                <a:cs typeface="Calibri" pitchFamily="34" charset="0"/>
              </a:rPr>
              <a:t>Expérimentations par la Région </a:t>
            </a:r>
            <a:r>
              <a:rPr lang="fr-FR" altLang="fr-FR" sz="2000" smtClean="0">
                <a:solidFill>
                  <a:srgbClr val="404040"/>
                </a:solidFill>
                <a:cs typeface="Calibri" pitchFamily="34" charset="0"/>
              </a:rPr>
              <a:t>de 2001 à 2003</a:t>
            </a:r>
          </a:p>
          <a:p>
            <a:pPr marL="0" indent="0" eaLnBrk="1" hangingPunct="1">
              <a:spcBef>
                <a:spcPct val="0"/>
              </a:spcBef>
            </a:pPr>
            <a:endParaRPr lang="fr-FR" altLang="fr-FR" sz="2000" smtClean="0">
              <a:cs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fr-FR" altLang="fr-FR" sz="2000" smtClean="0">
                <a:solidFill>
                  <a:srgbClr val="404040"/>
                </a:solidFill>
                <a:cs typeface="Calibri" pitchFamily="34" charset="0"/>
              </a:rPr>
              <a:t>Signature d’un </a:t>
            </a:r>
            <a:r>
              <a:rPr lang="fr-FR" altLang="fr-FR" sz="2000" smtClean="0">
                <a:solidFill>
                  <a:srgbClr val="C6007B"/>
                </a:solidFill>
                <a:cs typeface="Calibri" pitchFamily="34" charset="0"/>
              </a:rPr>
              <a:t>accord-cadre</a:t>
            </a:r>
            <a:r>
              <a:rPr lang="fr-FR" altLang="fr-FR" sz="2000" smtClean="0">
                <a:cs typeface="Calibri" pitchFamily="34" charset="0"/>
              </a:rPr>
              <a:t> </a:t>
            </a:r>
            <a:r>
              <a:rPr lang="fr-FR" altLang="fr-FR" sz="2000" smtClean="0">
                <a:solidFill>
                  <a:srgbClr val="404040"/>
                </a:solidFill>
                <a:cs typeface="Calibri" pitchFamily="34" charset="0"/>
              </a:rPr>
              <a:t>et délégation d’un </a:t>
            </a:r>
            <a:r>
              <a:rPr lang="fr-FR" altLang="fr-FR" sz="2000" smtClean="0">
                <a:solidFill>
                  <a:srgbClr val="C6007B"/>
                </a:solidFill>
                <a:cs typeface="Calibri" pitchFamily="34" charset="0"/>
              </a:rPr>
              <a:t>fond formation </a:t>
            </a:r>
            <a:r>
              <a:rPr lang="fr-FR" altLang="fr-FR" sz="2000" smtClean="0">
                <a:solidFill>
                  <a:srgbClr val="404040"/>
                </a:solidFill>
                <a:cs typeface="Calibri" pitchFamily="34" charset="0"/>
              </a:rPr>
              <a:t>à l’ursiea de 2004 à 2017</a:t>
            </a:r>
          </a:p>
        </p:txBody>
      </p:sp>
      <p:grpSp>
        <p:nvGrpSpPr>
          <p:cNvPr id="7171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7172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50825" y="527050"/>
            <a:ext cx="79930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Eléments de contexte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0838" y="1555750"/>
            <a:ext cx="8229600" cy="48958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ea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Résultats en Alsace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195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8196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06363" y="611188"/>
            <a:ext cx="7993062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Eléments de contexte</a:t>
            </a:r>
          </a:p>
        </p:txBody>
      </p:sp>
      <p:grpSp>
        <p:nvGrpSpPr>
          <p:cNvPr id="8198" name="Groupe 6"/>
          <p:cNvGrpSpPr>
            <a:grpSpLocks/>
          </p:cNvGrpSpPr>
          <p:nvPr/>
        </p:nvGrpSpPr>
        <p:grpSpPr bwMode="auto">
          <a:xfrm>
            <a:off x="971550" y="2133600"/>
            <a:ext cx="7321550" cy="2127250"/>
            <a:chOff x="551581" y="2551863"/>
            <a:chExt cx="8305082" cy="2557784"/>
          </a:xfrm>
        </p:grpSpPr>
        <p:sp>
          <p:nvSpPr>
            <p:cNvPr id="10" name="Text Box 6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8231" y="2843644"/>
              <a:ext cx="1921883" cy="388385"/>
            </a:xfrm>
            <a:prstGeom prst="rect">
              <a:avLst/>
            </a:prstGeom>
            <a:solidFill>
              <a:srgbClr val="C6007B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500" b="1" dirty="0">
                  <a:solidFill>
                    <a:prstClr val="white"/>
                  </a:solidFill>
                  <a:latin typeface="Arial" pitchFamily="34" charset="0"/>
                </a:rPr>
                <a:t>2016</a:t>
              </a:r>
            </a:p>
          </p:txBody>
        </p:sp>
        <p:sp>
          <p:nvSpPr>
            <p:cNvPr id="8230" name="Text Box 8"/>
            <p:cNvSpPr txBox="1">
              <a:spLocks noChangeArrowheads="1"/>
            </p:cNvSpPr>
            <p:nvPr/>
          </p:nvSpPr>
          <p:spPr bwMode="auto">
            <a:xfrm>
              <a:off x="3571875" y="3252788"/>
              <a:ext cx="1847850" cy="38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fr-FR" altLang="fr-FR" sz="1500">
                  <a:solidFill>
                    <a:srgbClr val="000000"/>
                  </a:solidFill>
                  <a:latin typeface="Arial" charset="0"/>
                </a:rPr>
                <a:t>145 actions</a:t>
              </a:r>
            </a:p>
          </p:txBody>
        </p:sp>
        <p:sp>
          <p:nvSpPr>
            <p:cNvPr id="8231" name="Text Box 9"/>
            <p:cNvSpPr txBox="1">
              <a:spLocks noChangeArrowheads="1"/>
            </p:cNvSpPr>
            <p:nvPr/>
          </p:nvSpPr>
          <p:spPr bwMode="auto">
            <a:xfrm>
              <a:off x="627063" y="4084638"/>
              <a:ext cx="1627187" cy="38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fr-FR" altLang="fr-FR" sz="1500">
                  <a:solidFill>
                    <a:srgbClr val="000000"/>
                  </a:solidFill>
                  <a:latin typeface="Arial" charset="0"/>
                </a:rPr>
                <a:t>17 SIAE</a:t>
              </a:r>
            </a:p>
          </p:txBody>
        </p:sp>
        <p:sp>
          <p:nvSpPr>
            <p:cNvPr id="8232" name="Text Box 10"/>
            <p:cNvSpPr txBox="1">
              <a:spLocks noChangeArrowheads="1"/>
            </p:cNvSpPr>
            <p:nvPr/>
          </p:nvSpPr>
          <p:spPr bwMode="auto">
            <a:xfrm>
              <a:off x="3683000" y="4121150"/>
              <a:ext cx="1565275" cy="38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fr-FR" altLang="fr-FR" sz="1500">
                  <a:solidFill>
                    <a:srgbClr val="000000"/>
                  </a:solidFill>
                  <a:latin typeface="Arial" charset="0"/>
                </a:rPr>
                <a:t>92 SIAE</a:t>
              </a:r>
            </a:p>
          </p:txBody>
        </p:sp>
        <p:sp>
          <p:nvSpPr>
            <p:cNvPr id="8233" name="Text Box 11"/>
            <p:cNvSpPr txBox="1">
              <a:spLocks noChangeArrowheads="1"/>
            </p:cNvSpPr>
            <p:nvPr/>
          </p:nvSpPr>
          <p:spPr bwMode="auto">
            <a:xfrm>
              <a:off x="615950" y="4513263"/>
              <a:ext cx="1700213" cy="38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fr-FR" altLang="fr-FR" sz="1500">
                  <a:solidFill>
                    <a:srgbClr val="000000"/>
                  </a:solidFill>
                  <a:latin typeface="Arial" charset="0"/>
                </a:rPr>
                <a:t>176 000 €</a:t>
              </a:r>
            </a:p>
          </p:txBody>
        </p:sp>
        <p:sp>
          <p:nvSpPr>
            <p:cNvPr id="8234" name="Text Box 12"/>
            <p:cNvSpPr txBox="1">
              <a:spLocks noChangeArrowheads="1"/>
            </p:cNvSpPr>
            <p:nvPr/>
          </p:nvSpPr>
          <p:spPr bwMode="auto">
            <a:xfrm>
              <a:off x="3514725" y="4581525"/>
              <a:ext cx="1920875" cy="38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fr-FR" altLang="fr-FR" sz="1500">
                  <a:solidFill>
                    <a:srgbClr val="000000"/>
                  </a:solidFill>
                  <a:latin typeface="Arial" charset="0"/>
                </a:rPr>
                <a:t>1.18 M€</a:t>
              </a:r>
            </a:p>
          </p:txBody>
        </p:sp>
        <p:sp>
          <p:nvSpPr>
            <p:cNvPr id="8235" name="Text Box 17"/>
            <p:cNvSpPr txBox="1">
              <a:spLocks noChangeArrowheads="1"/>
            </p:cNvSpPr>
            <p:nvPr/>
          </p:nvSpPr>
          <p:spPr bwMode="auto">
            <a:xfrm>
              <a:off x="3695700" y="3659188"/>
              <a:ext cx="1847850" cy="38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fr-FR" altLang="fr-FR" sz="1500">
                  <a:solidFill>
                    <a:srgbClr val="000000"/>
                  </a:solidFill>
                  <a:latin typeface="Arial" charset="0"/>
                </a:rPr>
                <a:t>2213 stagiaires</a:t>
              </a:r>
            </a:p>
          </p:txBody>
        </p:sp>
        <p:sp>
          <p:nvSpPr>
            <p:cNvPr id="19" name="Text Box 22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9200" y="3493650"/>
              <a:ext cx="2907463" cy="591825"/>
            </a:xfrm>
            <a:prstGeom prst="rect">
              <a:avLst/>
            </a:prstGeom>
            <a:solidFill>
              <a:srgbClr val="4D4D4D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300" dirty="0">
                  <a:solidFill>
                    <a:prstClr val="white"/>
                  </a:solidFill>
                  <a:latin typeface="Arial" pitchFamily="34" charset="0"/>
                </a:rPr>
                <a:t>Soit environ ¼ des salariés en parcours d’insertion</a:t>
              </a:r>
            </a:p>
          </p:txBody>
        </p:sp>
        <p:sp>
          <p:nvSpPr>
            <p:cNvPr id="20" name="Text Box 23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8087" y="4306094"/>
              <a:ext cx="2907463" cy="591825"/>
            </a:xfrm>
            <a:prstGeom prst="rect">
              <a:avLst/>
            </a:prstGeom>
            <a:solidFill>
              <a:srgbClr val="4D4D4D"/>
            </a:solidFill>
            <a:ln w="9525" algn="ctr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300" dirty="0">
                  <a:solidFill>
                    <a:prstClr val="white"/>
                  </a:solidFill>
                  <a:latin typeface="Arial" pitchFamily="34" charset="0"/>
                </a:rPr>
                <a:t>Soit 83% des 111 SIAE alsaciennes</a:t>
              </a:r>
            </a:p>
          </p:txBody>
        </p:sp>
        <p:sp>
          <p:nvSpPr>
            <p:cNvPr id="21" name="AutoShape 21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694930" y="3218687"/>
              <a:ext cx="2557784" cy="1224135"/>
            </a:xfrm>
            <a:prstGeom prst="rightArrow">
              <a:avLst>
                <a:gd name="adj1" fmla="val 50000"/>
                <a:gd name="adj2" fmla="val 66220"/>
              </a:avLst>
            </a:prstGeom>
            <a:solidFill>
              <a:srgbClr val="4D4D4D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txBody>
            <a:bodyPr vert="vert"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500" dirty="0">
                  <a:solidFill>
                    <a:schemeClr val="bg1"/>
                  </a:solidFill>
                  <a:latin typeface="Arial" pitchFamily="34" charset="0"/>
                </a:rPr>
                <a:t>X8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500" dirty="0">
                  <a:solidFill>
                    <a:schemeClr val="bg1"/>
                  </a:solidFill>
                  <a:latin typeface="Arial" pitchFamily="34" charset="0"/>
                </a:rPr>
                <a:t>X10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0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500" dirty="0">
                  <a:solidFill>
                    <a:schemeClr val="bg1"/>
                  </a:solidFill>
                  <a:latin typeface="Arial" pitchFamily="34" charset="0"/>
                </a:rPr>
                <a:t>X5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8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500" dirty="0">
                  <a:solidFill>
                    <a:schemeClr val="bg1"/>
                  </a:solidFill>
                  <a:latin typeface="Arial" pitchFamily="34" charset="0"/>
                </a:rPr>
                <a:t>X6,7</a:t>
              </a:r>
            </a:p>
          </p:txBody>
        </p:sp>
        <p:sp>
          <p:nvSpPr>
            <p:cNvPr id="22" name="Text Box 5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592" y="2846801"/>
              <a:ext cx="1700127" cy="388385"/>
            </a:xfrm>
            <a:prstGeom prst="rect">
              <a:avLst/>
            </a:prstGeom>
            <a:solidFill>
              <a:srgbClr val="C6007B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500" b="1" dirty="0">
                  <a:solidFill>
                    <a:prstClr val="white"/>
                  </a:solidFill>
                  <a:latin typeface="Arial" pitchFamily="34" charset="0"/>
                </a:rPr>
                <a:t>2001</a:t>
              </a:r>
            </a:p>
          </p:txBody>
        </p:sp>
        <p:sp>
          <p:nvSpPr>
            <p:cNvPr id="8248" name="Text Box 7"/>
            <p:cNvSpPr txBox="1">
              <a:spLocks noChangeArrowheads="1"/>
            </p:cNvSpPr>
            <p:nvPr/>
          </p:nvSpPr>
          <p:spPr bwMode="auto">
            <a:xfrm>
              <a:off x="551581" y="3308279"/>
              <a:ext cx="1847850" cy="38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fr-FR" altLang="fr-FR" sz="1500">
                  <a:solidFill>
                    <a:srgbClr val="000000"/>
                  </a:solidFill>
                  <a:latin typeface="Arial" charset="0"/>
                </a:rPr>
                <a:t>19 actions</a:t>
              </a:r>
            </a:p>
          </p:txBody>
        </p:sp>
        <p:sp>
          <p:nvSpPr>
            <p:cNvPr id="8249" name="Text Box 16"/>
            <p:cNvSpPr txBox="1">
              <a:spLocks noChangeArrowheads="1"/>
            </p:cNvSpPr>
            <p:nvPr/>
          </p:nvSpPr>
          <p:spPr bwMode="auto">
            <a:xfrm>
              <a:off x="742285" y="3652767"/>
              <a:ext cx="1625600" cy="38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5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sz="1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fr-FR" altLang="fr-FR" sz="1500">
                  <a:solidFill>
                    <a:srgbClr val="000000"/>
                  </a:solidFill>
                  <a:latin typeface="Arial" charset="0"/>
                </a:rPr>
                <a:t>208 stagiaires</a:t>
              </a:r>
            </a:p>
          </p:txBody>
        </p:sp>
      </p:grpSp>
      <p:graphicFrame>
        <p:nvGraphicFramePr>
          <p:cNvPr id="32" name="Tableau 31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143625" y="4540250"/>
          <a:ext cx="2609850" cy="1516063"/>
        </p:xfrm>
        <a:graphic>
          <a:graphicData uri="http://schemas.openxmlformats.org/drawingml/2006/table">
            <a:tbl>
              <a:tblPr firstRow="1" firstCol="1" bandRow="1"/>
              <a:tblGrid>
                <a:gridCol w="2066967">
                  <a:extLst>
                    <a:ext uri="{9D8B030D-6E8A-4147-A177-3AD203B41FA5}"/>
                  </a:extLst>
                </a:gridCol>
                <a:gridCol w="542883">
                  <a:extLst>
                    <a:ext uri="{9D8B030D-6E8A-4147-A177-3AD203B41FA5}"/>
                  </a:extLst>
                </a:gridCol>
              </a:tblGrid>
              <a:tr h="25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Industrie </a:t>
                      </a:r>
                      <a:endParaRPr lang="fr-FR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fr-FR" sz="12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577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Hôtellerie, restauration </a:t>
                      </a:r>
                      <a:endParaRPr lang="fr-FR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fr-FR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5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Nettoyage </a:t>
                      </a:r>
                      <a:endParaRPr lang="fr-FR" sz="12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fr-FR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5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Electricité, électronique </a:t>
                      </a:r>
                      <a:endParaRPr lang="fr-FR" sz="12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fr-FR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577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Commerce </a:t>
                      </a:r>
                      <a:endParaRPr lang="fr-FR" sz="12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fr-FR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501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Compétences clés</a:t>
                      </a:r>
                      <a:endParaRPr lang="fr-FR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0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222" name="Espace réservé du contenu 5"/>
          <p:cNvSpPr txBox="1">
            <a:spLocks noChangeArrowheads="1"/>
          </p:cNvSpPr>
          <p:nvPr/>
        </p:nvSpPr>
        <p:spPr bwMode="auto">
          <a:xfrm>
            <a:off x="322263" y="5013325"/>
            <a:ext cx="22034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500">
                <a:solidFill>
                  <a:srgbClr val="404040"/>
                </a:solidFill>
                <a:cs typeface="Times New Roman" pitchFamily="18" charset="0"/>
              </a:rPr>
              <a:t>Un meilleur taux de sorties dynamiques </a:t>
            </a:r>
            <a:endParaRPr lang="fr-FR" altLang="fr-FR" sz="1500">
              <a:cs typeface="Times New Roman" pitchFamily="18" charset="0"/>
            </a:endParaRPr>
          </a:p>
          <a:p>
            <a:r>
              <a:rPr lang="fr-FR" altLang="fr-FR" sz="1500">
                <a:solidFill>
                  <a:srgbClr val="404040"/>
                </a:solidFill>
                <a:cs typeface="Times New Roman" pitchFamily="18" charset="0"/>
              </a:rPr>
              <a:t>pour les salariés formés</a:t>
            </a:r>
            <a:endParaRPr lang="fr-FR" altLang="fr-FR" sz="1500">
              <a:cs typeface="Times New Roman" pitchFamily="18" charset="0"/>
            </a:endParaRPr>
          </a:p>
          <a:p>
            <a:endParaRPr lang="fr-FR" altLang="fr-FR">
              <a:latin typeface="Arial" charset="0"/>
            </a:endParaRPr>
          </a:p>
        </p:txBody>
      </p:sp>
      <p:sp>
        <p:nvSpPr>
          <p:cNvPr id="8223" name="Text Box 10"/>
          <p:cNvSpPr txBox="1">
            <a:spLocks noChangeArrowheads="1"/>
          </p:cNvSpPr>
          <p:nvPr/>
        </p:nvSpPr>
        <p:spPr bwMode="auto">
          <a:xfrm>
            <a:off x="4432300" y="4864100"/>
            <a:ext cx="16891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1500">
                <a:solidFill>
                  <a:srgbClr val="404040"/>
                </a:solidFill>
                <a:cs typeface="Times New Roman" pitchFamily="18" charset="0"/>
              </a:rPr>
              <a:t>Taux de sorties dynamiques par     domaine de formation (≥ 50%)</a:t>
            </a:r>
            <a:endParaRPr lang="fr-FR" altLang="fr-FR" sz="1500">
              <a:cs typeface="Times New Roman" pitchFamily="18" charset="0"/>
            </a:endParaRPr>
          </a:p>
          <a:p>
            <a:endParaRPr lang="fr-FR" altLang="fr-FR">
              <a:latin typeface="Arial" charset="0"/>
            </a:endParaRPr>
          </a:p>
        </p:txBody>
      </p:sp>
      <p:graphicFrame>
        <p:nvGraphicFramePr>
          <p:cNvPr id="35" name="Diagramme 34">
            <a:extLst>
              <a:ext uri="{FF2B5EF4-FFF2-40B4-BE49-F238E27FC236}"/>
            </a:extLst>
          </p:cNvPr>
          <p:cNvGraphicFramePr/>
          <p:nvPr/>
        </p:nvGraphicFramePr>
        <p:xfrm>
          <a:off x="2480454" y="4653136"/>
          <a:ext cx="1533525" cy="150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225" name="Rectangle 12"/>
          <p:cNvSpPr>
            <a:spLocks noChangeArrowheads="1"/>
          </p:cNvSpPr>
          <p:nvPr/>
        </p:nvSpPr>
        <p:spPr bwMode="auto">
          <a:xfrm>
            <a:off x="3527425" y="3152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226" name="Rectangle 15"/>
          <p:cNvSpPr>
            <a:spLocks noChangeArrowheads="1"/>
          </p:cNvSpPr>
          <p:nvPr/>
        </p:nvSpPr>
        <p:spPr bwMode="auto">
          <a:xfrm>
            <a:off x="3527425" y="3609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>
                <a:latin typeface="Arial" charset="0"/>
              </a:rPr>
              <a:t/>
            </a:r>
            <a:br>
              <a:rPr lang="fr-FR" altLang="fr-FR" sz="900">
                <a:latin typeface="Arial" charset="0"/>
              </a:rPr>
            </a:br>
            <a:endParaRPr lang="fr-FR" altLang="fr-FR" sz="1200">
              <a:latin typeface="Arial" charset="0"/>
              <a:cs typeface="Times New Roman" pitchFamily="18" charset="0"/>
            </a:endParaRPr>
          </a:p>
          <a:p>
            <a:endParaRPr lang="fr-FR" altLang="fr-FR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0825" y="1625600"/>
            <a:ext cx="8642350" cy="50434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7 réseaux nationaux de l’IAE se rassemblent et se mobilisent pour la formation. Leur proposition au gouvernement et au parlement 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C5007B"/>
                </a:solidFill>
              </a:rPr>
              <a:t>Adapter le cadre législatif de l’IAE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aux nouveaux enjeux du chômage et de l’accès à l’emploi durable, pour permettre le financement de la montée en compétences et la professionnalisation des salariés en insertion.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C5007B"/>
                </a:solidFill>
              </a:rPr>
              <a:t>Modifier la rédaction de l’article L.5132-1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« L’insertion par l'activité économique a pour objet de permettre à des personnes sans emploi, rencontrant des difficultés sociales et professionnelles particulières, de bénéficier de contrats de travail en vue de faciliter leur insertion professionnelle.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Elle met en œuvre des modalités spécifiques d’accueil et d’accompagnement. […]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»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rgbClr val="C5007B"/>
                </a:solidFill>
              </a:rPr>
              <a:t>Enjeu 2018 :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obtenir les moyens nécessaires 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 la mission d’insertion des SIAE dans le cadre 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la réforme de la formation professionnelle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219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9220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17488" y="655638"/>
            <a:ext cx="73437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Eléments de contexte : au niveau National</a:t>
            </a:r>
          </a:p>
        </p:txBody>
      </p:sp>
      <p:sp>
        <p:nvSpPr>
          <p:cNvPr id="7" name="Ellipse 6">
            <a:extLst>
              <a:ext uri="{FF2B5EF4-FFF2-40B4-BE49-F238E27FC236}"/>
            </a:extLst>
          </p:cNvPr>
          <p:cNvSpPr/>
          <p:nvPr/>
        </p:nvSpPr>
        <p:spPr>
          <a:xfrm>
            <a:off x="5292725" y="4724400"/>
            <a:ext cx="3465513" cy="1296988"/>
          </a:xfrm>
          <a:prstGeom prst="ellipse">
            <a:avLst/>
          </a:prstGeom>
          <a:noFill/>
          <a:ln>
            <a:solidFill>
              <a:srgbClr val="5A4F4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C5007B"/>
                </a:solidFill>
              </a:rPr>
              <a:t>« et de formation, pour lesquelles elle bénéficie de moyens dédiés. »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10" name="Connecteur droit avec flèche 9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 flipV="1">
            <a:off x="3708400" y="4868863"/>
            <a:ext cx="1584325" cy="14446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0243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82550" y="652463"/>
            <a:ext cx="7993063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PRIAE 2018 : Opportunité</a:t>
            </a:r>
          </a:p>
        </p:txBody>
      </p:sp>
      <p:sp>
        <p:nvSpPr>
          <p:cNvPr id="14" name="Line 19">
            <a:extLst>
              <a:ext uri="{FF2B5EF4-FFF2-40B4-BE49-F238E27FC236}"/>
            </a:extLst>
          </p:cNvPr>
          <p:cNvSpPr>
            <a:spLocks noChangeShapeType="1"/>
          </p:cNvSpPr>
          <p:nvPr/>
        </p:nvSpPr>
        <p:spPr bwMode="auto">
          <a:xfrm flipH="1">
            <a:off x="5575300" y="2255449"/>
            <a:ext cx="1016000" cy="406400"/>
          </a:xfrm>
          <a:prstGeom prst="line">
            <a:avLst/>
          </a:prstGeom>
          <a:noFill/>
          <a:ln w="63500">
            <a:noFill/>
            <a:round/>
            <a:headEnd type="triangle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22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4356100" y="3895725"/>
            <a:ext cx="4392613" cy="2308225"/>
          </a:xfrm>
          <a:prstGeom prst="rect">
            <a:avLst/>
          </a:prstGeom>
          <a:noFill/>
          <a:ln w="25400" cap="flat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Pour les partenaires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fr-FR" sz="1800" dirty="0"/>
              <a:t>Lisibilité des besoins, actions et résultats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fr-FR" sz="1800" dirty="0"/>
              <a:t>Politique régionale concertée de formation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fr-FR" sz="1800" dirty="0"/>
              <a:t>Délégation de 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fr-FR" sz="1800" dirty="0"/>
              <a:t>	</a:t>
            </a:r>
            <a:r>
              <a:rPr lang="fr-FR" sz="1600" dirty="0"/>
              <a:t>- la gestion des dossiers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fr-FR" sz="1600" dirty="0"/>
              <a:t>	- le suivi des réalisations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fr-FR" sz="1600" dirty="0"/>
              <a:t>	- l’évaluation du programme</a:t>
            </a:r>
          </a:p>
        </p:txBody>
      </p:sp>
      <p:sp>
        <p:nvSpPr>
          <p:cNvPr id="23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11188" y="3895725"/>
            <a:ext cx="3468687" cy="2308225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Pour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les SIAE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fr-FR" dirty="0">
                <a:latin typeface="+mn-lt"/>
              </a:rPr>
              <a:t>Guichet unique d’information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fr-FR" dirty="0">
                <a:latin typeface="+mn-lt"/>
              </a:rPr>
              <a:t>Un seul dossier de financement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fr-FR" dirty="0">
                <a:latin typeface="+mn-lt"/>
              </a:rPr>
              <a:t>Aide à la mutualisation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fr-FR" dirty="0">
                <a:latin typeface="+mn-lt"/>
              </a:rPr>
              <a:t>Appui au montage des actions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Calibri" pitchFamily="34" charset="0"/>
              <a:buChar char="•"/>
              <a:defRPr/>
            </a:pPr>
            <a:r>
              <a:rPr lang="fr-FR" dirty="0">
                <a:latin typeface="+mn-lt"/>
              </a:rPr>
              <a:t>Capacité à former optimisée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fr-FR" sz="800" dirty="0">
              <a:latin typeface="+mn-lt"/>
            </a:endParaRPr>
          </a:p>
        </p:txBody>
      </p:sp>
      <p:sp>
        <p:nvSpPr>
          <p:cNvPr id="5" name="Ellipse 4">
            <a:extLst>
              <a:ext uri="{FF2B5EF4-FFF2-40B4-BE49-F238E27FC236}"/>
            </a:extLst>
          </p:cNvPr>
          <p:cNvSpPr/>
          <p:nvPr/>
        </p:nvSpPr>
        <p:spPr>
          <a:xfrm>
            <a:off x="3106738" y="1655763"/>
            <a:ext cx="1944687" cy="20129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Structure de coordination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+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Relais Territoriaux </a:t>
            </a:r>
          </a:p>
        </p:txBody>
      </p:sp>
      <p:sp>
        <p:nvSpPr>
          <p:cNvPr id="10251" name="ZoneTexte 14"/>
          <p:cNvSpPr txBox="1">
            <a:spLocks noChangeArrowheads="1"/>
          </p:cNvSpPr>
          <p:nvPr/>
        </p:nvSpPr>
        <p:spPr bwMode="auto">
          <a:xfrm>
            <a:off x="244475" y="1919288"/>
            <a:ext cx="1403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fr-FR" altLang="fr-FR"/>
              <a:t>ACI</a:t>
            </a:r>
          </a:p>
          <a:p>
            <a:pPr algn="r" eaLnBrk="1" hangingPunct="1"/>
            <a:r>
              <a:rPr lang="fr-FR" altLang="fr-FR"/>
              <a:t>AI </a:t>
            </a:r>
          </a:p>
          <a:p>
            <a:pPr algn="r" eaLnBrk="1" hangingPunct="1"/>
            <a:r>
              <a:rPr lang="fr-FR" altLang="fr-FR"/>
              <a:t>EI</a:t>
            </a:r>
            <a:br>
              <a:rPr lang="fr-FR" altLang="fr-FR"/>
            </a:br>
            <a:r>
              <a:rPr lang="fr-FR" altLang="fr-FR"/>
              <a:t>ETTI</a:t>
            </a:r>
          </a:p>
        </p:txBody>
      </p:sp>
      <p:sp>
        <p:nvSpPr>
          <p:cNvPr id="10252" name="ZoneTexte 23"/>
          <p:cNvSpPr txBox="1">
            <a:spLocks noChangeArrowheads="1"/>
          </p:cNvSpPr>
          <p:nvPr/>
        </p:nvSpPr>
        <p:spPr bwMode="auto">
          <a:xfrm>
            <a:off x="6265863" y="1755775"/>
            <a:ext cx="25781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/>
              <a:t>Région Grand Est</a:t>
            </a:r>
          </a:p>
          <a:p>
            <a:pPr eaLnBrk="1" hangingPunct="1"/>
            <a:r>
              <a:rPr lang="fr-FR" altLang="fr-FR"/>
              <a:t>FSE</a:t>
            </a:r>
          </a:p>
          <a:p>
            <a:pPr eaLnBrk="1" hangingPunct="1"/>
            <a:r>
              <a:rPr lang="fr-FR" altLang="fr-FR"/>
              <a:t>Direccte</a:t>
            </a:r>
          </a:p>
          <a:p>
            <a:pPr eaLnBrk="1" hangingPunct="1"/>
            <a:r>
              <a:rPr lang="fr-FR" altLang="fr-FR"/>
              <a:t>Conseils Départementaux</a:t>
            </a:r>
            <a:br>
              <a:rPr lang="fr-FR" altLang="fr-FR"/>
            </a:br>
            <a:r>
              <a:rPr lang="fr-FR" altLang="fr-FR"/>
              <a:t>Pôle Emploi</a:t>
            </a:r>
          </a:p>
          <a:p>
            <a:pPr eaLnBrk="1" hangingPunct="1"/>
            <a:r>
              <a:rPr lang="fr-FR" altLang="fr-FR"/>
              <a:t>OPCA</a:t>
            </a:r>
          </a:p>
        </p:txBody>
      </p:sp>
      <p:sp>
        <p:nvSpPr>
          <p:cNvPr id="25" name="Flèche : double flèche horizontale 24">
            <a:extLst>
              <a:ext uri="{FF2B5EF4-FFF2-40B4-BE49-F238E27FC236}"/>
            </a:extLst>
          </p:cNvPr>
          <p:cNvSpPr/>
          <p:nvPr/>
        </p:nvSpPr>
        <p:spPr>
          <a:xfrm>
            <a:off x="1785938" y="2290763"/>
            <a:ext cx="1184275" cy="406400"/>
          </a:xfrm>
          <a:prstGeom prst="left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Flèche : double flèche horizontale 25">
            <a:extLst>
              <a:ext uri="{FF2B5EF4-FFF2-40B4-BE49-F238E27FC236}"/>
            </a:extLst>
          </p:cNvPr>
          <p:cNvSpPr/>
          <p:nvPr/>
        </p:nvSpPr>
        <p:spPr>
          <a:xfrm>
            <a:off x="5081588" y="2349500"/>
            <a:ext cx="1184275" cy="406400"/>
          </a:xfrm>
          <a:prstGeom prst="left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6085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itchFamily="34" charset="0"/>
                <a:cs typeface="Calibri" pitchFamily="34" charset="0"/>
              </a:rPr>
              <a:t>Grands principes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ea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ea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Garantie d’accès au programme </a:t>
            </a: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itchFamily="34" charset="0"/>
                <a:cs typeface="Calibri" pitchFamily="34" charset="0"/>
              </a:rPr>
              <a:t>pour tous les salariés en parcours d’insertion, </a:t>
            </a:r>
            <a:r>
              <a:rPr lang="fr-FR" altLang="fr-FR" sz="2000" dirty="0">
                <a:solidFill>
                  <a:srgbClr val="C5007B"/>
                </a:solidFill>
                <a:ea typeface="Calibri" pitchFamily="34" charset="0"/>
                <a:cs typeface="Calibri" pitchFamily="34" charset="0"/>
              </a:rPr>
              <a:t>quelle que soit l’appartenance de leur SIAE à un réseau de l’IAE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ea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itchFamily="34" charset="0"/>
                <a:cs typeface="Calibri" pitchFamily="34" charset="0"/>
              </a:rPr>
              <a:t>Toutes les actions du programme répondent à des </a:t>
            </a:r>
            <a:r>
              <a:rPr lang="fr-FR" altLang="fr-FR" sz="2000" dirty="0">
                <a:solidFill>
                  <a:srgbClr val="C5007B"/>
                </a:solidFill>
                <a:ea typeface="Calibri" pitchFamily="34" charset="0"/>
                <a:cs typeface="Calibri" pitchFamily="34" charset="0"/>
              </a:rPr>
              <a:t>besoins identifiés par les SIAE 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ea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itchFamily="34" charset="0"/>
                <a:cs typeface="Calibri" pitchFamily="34" charset="0"/>
              </a:rPr>
              <a:t>L’ensemble des besoins de formation et des possibilités de financement sont </a:t>
            </a:r>
            <a:r>
              <a:rPr lang="fr-FR" altLang="fr-FR" sz="2000" dirty="0">
                <a:solidFill>
                  <a:srgbClr val="C5007B"/>
                </a:solidFill>
                <a:ea typeface="Calibri" pitchFamily="34" charset="0"/>
                <a:cs typeface="Calibri" pitchFamily="34" charset="0"/>
              </a:rPr>
              <a:t>centralisés par un seul interlocuteur </a:t>
            </a: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itchFamily="34" charset="0"/>
                <a:cs typeface="Calibri" pitchFamily="34" charset="0"/>
              </a:rPr>
              <a:t>pour un territoire donné et une programmation annuelle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tx1">
                  <a:lumMod val="75000"/>
                  <a:lumOff val="2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11267" name="Groupe 2"/>
          <p:cNvGrpSpPr>
            <a:grpSpLocks/>
          </p:cNvGrpSpPr>
          <p:nvPr/>
        </p:nvGrpSpPr>
        <p:grpSpPr bwMode="auto">
          <a:xfrm>
            <a:off x="0" y="1368425"/>
            <a:ext cx="9144000" cy="257175"/>
            <a:chOff x="0" y="1268760"/>
            <a:chExt cx="9144000" cy="257175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 w="57150">
              <a:solidFill>
                <a:srgbClr val="C500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angle isocèle 5"/>
            <p:cNvSpPr/>
            <p:nvPr/>
          </p:nvSpPr>
          <p:spPr>
            <a:xfrm rot="10800000">
              <a:off x="1258888" y="1268760"/>
              <a:ext cx="238125" cy="257175"/>
            </a:xfrm>
            <a:prstGeom prst="triangle">
              <a:avLst/>
            </a:prstGeom>
            <a:solidFill>
              <a:srgbClr val="C5007B"/>
            </a:solidFill>
            <a:ln w="25400" cap="flat" cmpd="sng" algn="ctr">
              <a:solidFill>
                <a:srgbClr val="C5007B"/>
              </a:solidFill>
              <a:prstDash val="solid"/>
            </a:ln>
            <a:effectLst/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D8D8D8"/>
                </a:solidFill>
                <a:latin typeface="Calibri"/>
              </a:endParaRPr>
            </a:p>
          </p:txBody>
        </p:sp>
      </p:grpSp>
      <p:pic>
        <p:nvPicPr>
          <p:cNvPr id="11268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063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79388" y="628650"/>
            <a:ext cx="799306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PRIAE 2018 : Fonctionnement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</TotalTime>
  <Words>1175</Words>
  <Application>Microsoft Office PowerPoint</Application>
  <PresentationFormat>Affichage à l'écran (4:3)</PresentationFormat>
  <Paragraphs>247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Calibri</vt:lpstr>
      <vt:lpstr>Arial</vt:lpstr>
      <vt:lpstr>Calibri Light</vt:lpstr>
      <vt:lpstr>Wingdings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SCHMITT</dc:creator>
  <cp:lastModifiedBy>SCHMITT Bruno (UT055)</cp:lastModifiedBy>
  <cp:revision>278</cp:revision>
  <cp:lastPrinted>2017-11-02T19:20:27Z</cp:lastPrinted>
  <dcterms:created xsi:type="dcterms:W3CDTF">2017-05-16T10:06:36Z</dcterms:created>
  <dcterms:modified xsi:type="dcterms:W3CDTF">2017-11-23T14:46:12Z</dcterms:modified>
</cp:coreProperties>
</file>