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6858000" cy="9144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4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FCD2397-C7BA-46BB-AD4D-0ADE89F86B47}" type="datetimeFigureOut">
              <a:rPr lang="fr-FR" smtClean="0"/>
              <a:t>18/05/2016</a:t>
            </a:fld>
            <a:endParaRPr lang="fr-FR" dirty="0"/>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C1260FF-5B79-4894-A52A-4CEB49A8F07C}" type="slidenum">
              <a:rPr lang="fr-FR" smtClean="0"/>
              <a:t>‹N°›</a:t>
            </a:fld>
            <a:endParaRPr lang="fr-FR" dirty="0"/>
          </a:p>
        </p:txBody>
      </p:sp>
    </p:spTree>
    <p:extLst>
      <p:ext uri="{BB962C8B-B14F-4D97-AF65-F5344CB8AC3E}">
        <p14:creationId xmlns:p14="http://schemas.microsoft.com/office/powerpoint/2010/main" val="32582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0B0B9BA-9888-4964-8CF9-44CE5827F5C0}" type="datetime1">
              <a:rPr lang="fr-FR" smtClean="0"/>
              <a:t>18/05/2016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160722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6BCA28-E770-4DBE-8DB9-3AB28A26BBEE}" type="datetime1">
              <a:rPr lang="fr-FR" smtClean="0"/>
              <a:t>18/05/2016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157796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7553D0-40FB-4A73-9B1D-3204EF463CC4}" type="datetime1">
              <a:rPr lang="fr-FR" smtClean="0"/>
              <a:t>18/05/2016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326123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AC997-6DD7-417B-8EDA-4838CFDCA989}" type="datetime1">
              <a:rPr lang="fr-FR" smtClean="0"/>
              <a:t>18/05/2016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52823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A25C832-3A4A-43C8-924B-C264760D2FCC}" type="datetime1">
              <a:rPr lang="fr-FR" smtClean="0"/>
              <a:t>18/05/2016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124770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8E8A14-360C-4FA4-9752-A90898A8ED86}" type="datetime1">
              <a:rPr lang="fr-FR" smtClean="0"/>
              <a:t>18/05/2016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34904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DC5BEA4-23FE-413D-9F83-3C7115A3DACE}" type="datetime1">
              <a:rPr lang="fr-FR" smtClean="0"/>
              <a:t>18/05/2016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255918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583AC0F-B35D-4138-9624-34791D099B6B}" type="datetime1">
              <a:rPr lang="fr-FR" smtClean="0"/>
              <a:t>18/05/2016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41103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D0BAE0-A841-462B-83BB-C40F962E5C71}" type="datetime1">
              <a:rPr lang="fr-FR" smtClean="0"/>
              <a:t>18/05/2016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16355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0B0114-66C6-4DC8-ACC3-B06FA054FF2A}" type="datetime1">
              <a:rPr lang="fr-FR" smtClean="0"/>
              <a:t>18/05/2016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56147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89D1AA-2874-4188-A95D-252DF0592A42}" type="datetime1">
              <a:rPr lang="fr-FR" smtClean="0"/>
              <a:t>18/05/2016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EE10A56-0BBB-4D80-B7EE-371FDD3FA053}" type="slidenum">
              <a:rPr lang="fr-FR" smtClean="0"/>
              <a:t>‹N°›</a:t>
            </a:fld>
            <a:endParaRPr lang="fr-FR" dirty="0"/>
          </a:p>
        </p:txBody>
      </p:sp>
    </p:spTree>
    <p:extLst>
      <p:ext uri="{BB962C8B-B14F-4D97-AF65-F5344CB8AC3E}">
        <p14:creationId xmlns:p14="http://schemas.microsoft.com/office/powerpoint/2010/main" val="332770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6936A74-EC68-4897-B186-020E221072A9}" type="datetime1">
              <a:rPr lang="fr-FR" smtClean="0"/>
              <a:t>18/05/2016</a:t>
            </a:fld>
            <a:endParaRPr lang="fr-FR"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EE10A56-0BBB-4D80-B7EE-371FDD3FA053}" type="slidenum">
              <a:rPr lang="fr-FR" smtClean="0"/>
              <a:t>‹N°›</a:t>
            </a:fld>
            <a:endParaRPr lang="fr-FR" dirty="0"/>
          </a:p>
        </p:txBody>
      </p:sp>
    </p:spTree>
    <p:extLst>
      <p:ext uri="{BB962C8B-B14F-4D97-AF65-F5344CB8AC3E}">
        <p14:creationId xmlns:p14="http://schemas.microsoft.com/office/powerpoint/2010/main" val="147340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9.jpeg"/><Relationship Id="rId5" Type="http://schemas.openxmlformats.org/officeDocument/2006/relationships/image" Target="../media/image4.jpg"/><Relationship Id="rId10" Type="http://schemas.openxmlformats.org/officeDocument/2006/relationships/image" Target="../media/image8.emf"/><Relationship Id="rId4" Type="http://schemas.openxmlformats.org/officeDocument/2006/relationships/image" Target="../media/image3.png"/><Relationship Id="rId9" Type="http://schemas.openxmlformats.org/officeDocument/2006/relationships/hyperlink" Target="mailto:.fse@direccte.gouv.fr"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jpeg"/><Relationship Id="rId3" Type="http://schemas.openxmlformats.org/officeDocument/2006/relationships/image" Target="../media/image1.wmf"/><Relationship Id="rId7" Type="http://schemas.openxmlformats.org/officeDocument/2006/relationships/image" Target="../media/image5.jpg"/><Relationship Id="rId12"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g"/><Relationship Id="rId11" Type="http://schemas.openxmlformats.org/officeDocument/2006/relationships/oleObject" Target="../embeddings/Microsoft_Excel_97-2003_Worksheet1.xls"/><Relationship Id="rId5" Type="http://schemas.openxmlformats.org/officeDocument/2006/relationships/image" Target="../media/image3.png"/><Relationship Id="rId10" Type="http://schemas.openxmlformats.org/officeDocument/2006/relationships/hyperlink" Target="http://alsace-champagne-ardenne-lorraine.direccte.gouv.fr/Fonds-social-europeen-4952" TargetMode="External"/><Relationship Id="rId4" Type="http://schemas.openxmlformats.org/officeDocument/2006/relationships/image" Target="../media/image2.wmf"/><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9.jpeg"/><Relationship Id="rId5" Type="http://schemas.openxmlformats.org/officeDocument/2006/relationships/image" Target="../media/image4.jpg"/><Relationship Id="rId10" Type="http://schemas.openxmlformats.org/officeDocument/2006/relationships/hyperlink" Target="mailto:champ.fse@direccte.gouv.fr" TargetMode="External"/><Relationship Id="rId4" Type="http://schemas.openxmlformats.org/officeDocument/2006/relationships/image" Target="../media/image3.png"/><Relationship Id="rId9" Type="http://schemas.openxmlformats.org/officeDocument/2006/relationships/hyperlink" Target="http://www.alsacechampagneardennelorraine.eu/mois-europe/agenda/"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wmf"/><Relationship Id="rId7" Type="http://schemas.openxmlformats.org/officeDocument/2006/relationships/image" Target="../media/image6.png"/><Relationship Id="rId12" Type="http://schemas.openxmlformats.org/officeDocument/2006/relationships/image" Target="../media/image9.jpe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hyperlink" Target="http://www.ma-demarche-fse.fr/" TargetMode="External"/><Relationship Id="rId5" Type="http://schemas.openxmlformats.org/officeDocument/2006/relationships/image" Target="../media/image4.jpg"/><Relationship Id="rId10" Type="http://schemas.openxmlformats.org/officeDocument/2006/relationships/hyperlink" Target="http://www.europe-en-alsace.eu/" TargetMode="External"/><Relationship Id="rId4" Type="http://schemas.openxmlformats.org/officeDocument/2006/relationships/image" Target="../media/image3.png"/><Relationship Id="rId9" Type="http://schemas.openxmlformats.org/officeDocument/2006/relationships/hyperlink" Target="http://alsace-champagne-ardenne-lorraine.direccte.gouv.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p:nvPr/>
        </p:nvPicPr>
        <p:blipFill>
          <a:blip r:embed="rId2">
            <a:extLst>
              <a:ext uri="{28A0092B-C50C-407E-A947-70E740481C1C}">
                <a14:useLocalDpi xmlns:a14="http://schemas.microsoft.com/office/drawing/2010/main" val="0"/>
              </a:ext>
            </a:extLst>
          </a:blip>
          <a:srcRect/>
          <a:stretch>
            <a:fillRect/>
          </a:stretch>
        </p:blipFill>
        <p:spPr bwMode="auto">
          <a:xfrm>
            <a:off x="3933056" y="395536"/>
            <a:ext cx="2642870" cy="304800"/>
          </a:xfrm>
          <a:prstGeom prst="rect">
            <a:avLst/>
          </a:prstGeom>
          <a:noFill/>
          <a:ln>
            <a:noFill/>
          </a:ln>
          <a:effectLst/>
          <a:extLst/>
        </p:spPr>
      </p:pic>
      <p:pic>
        <p:nvPicPr>
          <p:cNvPr id="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188640" y="8316416"/>
            <a:ext cx="2051050" cy="69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descr="cid:image010.png@01D15F2A.371F2C30"/>
          <p:cNvPicPr/>
          <p:nvPr/>
        </p:nvPicPr>
        <p:blipFill>
          <a:blip r:embed="rId4">
            <a:extLst>
              <a:ext uri="{28A0092B-C50C-407E-A947-70E740481C1C}">
                <a14:useLocalDpi xmlns:a14="http://schemas.microsoft.com/office/drawing/2010/main" val="0"/>
              </a:ext>
            </a:extLst>
          </a:blip>
          <a:srcRect/>
          <a:stretch>
            <a:fillRect/>
          </a:stretch>
        </p:blipFill>
        <p:spPr bwMode="auto">
          <a:xfrm>
            <a:off x="3523481" y="8401188"/>
            <a:ext cx="819150" cy="523875"/>
          </a:xfrm>
          <a:prstGeom prst="rect">
            <a:avLst/>
          </a:prstGeom>
          <a:noFill/>
          <a:ln>
            <a:noFill/>
          </a:ln>
        </p:spPr>
      </p:pic>
      <p:pic>
        <p:nvPicPr>
          <p:cNvPr id="7" name="Image 6" descr="cid:image008.jpg@01D15F2A.371F2C30"/>
          <p:cNvPicPr/>
          <p:nvPr/>
        </p:nvPicPr>
        <p:blipFill>
          <a:blip r:embed="rId5">
            <a:extLst>
              <a:ext uri="{28A0092B-C50C-407E-A947-70E740481C1C}">
                <a14:useLocalDpi xmlns:a14="http://schemas.microsoft.com/office/drawing/2010/main" val="0"/>
              </a:ext>
            </a:extLst>
          </a:blip>
          <a:srcRect/>
          <a:stretch>
            <a:fillRect/>
          </a:stretch>
        </p:blipFill>
        <p:spPr bwMode="auto">
          <a:xfrm>
            <a:off x="4460983" y="8382138"/>
            <a:ext cx="914400" cy="542925"/>
          </a:xfrm>
          <a:prstGeom prst="rect">
            <a:avLst/>
          </a:prstGeom>
          <a:noFill/>
          <a:ln>
            <a:noFill/>
          </a:ln>
        </p:spPr>
      </p:pic>
      <p:pic>
        <p:nvPicPr>
          <p:cNvPr id="8" name="Image 7" descr="cid:image011.jpg@01D15F2A.371F2C30"/>
          <p:cNvPicPr/>
          <p:nvPr/>
        </p:nvPicPr>
        <p:blipFill>
          <a:blip r:embed="rId6">
            <a:extLst>
              <a:ext uri="{28A0092B-C50C-407E-A947-70E740481C1C}">
                <a14:useLocalDpi xmlns:a14="http://schemas.microsoft.com/office/drawing/2010/main" val="0"/>
              </a:ext>
            </a:extLst>
          </a:blip>
          <a:srcRect/>
          <a:stretch>
            <a:fillRect/>
          </a:stretch>
        </p:blipFill>
        <p:spPr bwMode="auto">
          <a:xfrm>
            <a:off x="5517232" y="8409721"/>
            <a:ext cx="1190625" cy="542925"/>
          </a:xfrm>
          <a:prstGeom prst="rect">
            <a:avLst/>
          </a:prstGeom>
          <a:noFill/>
          <a:ln>
            <a:noFill/>
          </a:ln>
        </p:spPr>
      </p:pic>
      <p:pic>
        <p:nvPicPr>
          <p:cNvPr id="9" name="Image 8"/>
          <p:cNvPicPr/>
          <p:nvPr/>
        </p:nvPicPr>
        <p:blipFill>
          <a:blip r:embed="rId7">
            <a:extLst>
              <a:ext uri="{28A0092B-C50C-407E-A947-70E740481C1C}">
                <a14:useLocalDpi xmlns:a14="http://schemas.microsoft.com/office/drawing/2010/main" val="0"/>
              </a:ext>
            </a:extLst>
          </a:blip>
          <a:srcRect/>
          <a:stretch>
            <a:fillRect/>
          </a:stretch>
        </p:blipFill>
        <p:spPr bwMode="auto">
          <a:xfrm>
            <a:off x="188640" y="251520"/>
            <a:ext cx="1840574" cy="5688631"/>
          </a:xfrm>
          <a:prstGeom prst="rect">
            <a:avLst/>
          </a:prstGeom>
          <a:noFill/>
        </p:spPr>
      </p:pic>
      <p:pic>
        <p:nvPicPr>
          <p:cNvPr id="10" name="Image 9"/>
          <p:cNvPicPr/>
          <p:nvPr/>
        </p:nvPicPr>
        <p:blipFill>
          <a:blip r:embed="rId8">
            <a:extLst>
              <a:ext uri="{28A0092B-C50C-407E-A947-70E740481C1C}">
                <a14:useLocalDpi xmlns:a14="http://schemas.microsoft.com/office/drawing/2010/main" val="0"/>
              </a:ext>
            </a:extLst>
          </a:blip>
          <a:srcRect/>
          <a:stretch>
            <a:fillRect/>
          </a:stretch>
        </p:blipFill>
        <p:spPr bwMode="auto">
          <a:xfrm>
            <a:off x="188640" y="5940151"/>
            <a:ext cx="1840573" cy="2232249"/>
          </a:xfrm>
          <a:prstGeom prst="rect">
            <a:avLst/>
          </a:prstGeom>
          <a:noFill/>
        </p:spPr>
      </p:pic>
      <p:sp>
        <p:nvSpPr>
          <p:cNvPr id="11" name="Rectangle 10"/>
          <p:cNvSpPr/>
          <p:nvPr/>
        </p:nvSpPr>
        <p:spPr>
          <a:xfrm>
            <a:off x="2239690" y="1043608"/>
            <a:ext cx="4336236" cy="954107"/>
          </a:xfrm>
          <a:prstGeom prst="rect">
            <a:avLst/>
          </a:prstGeom>
        </p:spPr>
        <p:txBody>
          <a:bodyPr wrap="square">
            <a:spAutoFit/>
          </a:bodyPr>
          <a:lstStyle/>
          <a:p>
            <a:pPr algn="ctr"/>
            <a:r>
              <a:rPr lang="fr-FR" sz="2800" b="1" dirty="0">
                <a:solidFill>
                  <a:schemeClr val="accent1"/>
                </a:solidFill>
              </a:rPr>
              <a:t>FLASH INFO </a:t>
            </a:r>
            <a:r>
              <a:rPr lang="fr-FR" sz="2800" b="1" dirty="0" smtClean="0">
                <a:solidFill>
                  <a:schemeClr val="accent1"/>
                </a:solidFill>
              </a:rPr>
              <a:t>FSE</a:t>
            </a:r>
          </a:p>
          <a:p>
            <a:pPr algn="ctr"/>
            <a:endParaRPr lang="fr-FR" sz="1200" dirty="0">
              <a:solidFill>
                <a:schemeClr val="accent1"/>
              </a:solidFill>
            </a:endParaRPr>
          </a:p>
          <a:p>
            <a:pPr algn="ctr"/>
            <a:r>
              <a:rPr lang="fr-FR" sz="1600" b="1" dirty="0">
                <a:solidFill>
                  <a:schemeClr val="accent1"/>
                </a:solidFill>
              </a:rPr>
              <a:t>DIRECCTE Alsace-Champagne-Ardenne-Lorraine</a:t>
            </a:r>
            <a:endParaRPr lang="fr-FR" sz="1600" dirty="0">
              <a:solidFill>
                <a:schemeClr val="accent1"/>
              </a:solidFill>
            </a:endParaRPr>
          </a:p>
        </p:txBody>
      </p:sp>
      <p:sp>
        <p:nvSpPr>
          <p:cNvPr id="12" name="Zone de texte 12"/>
          <p:cNvSpPr txBox="1"/>
          <p:nvPr/>
        </p:nvSpPr>
        <p:spPr>
          <a:xfrm>
            <a:off x="2113743" y="2005129"/>
            <a:ext cx="4594114" cy="6239279"/>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fr-FR" sz="1000" b="1" i="1" dirty="0" smtClean="0">
                <a:solidFill>
                  <a:srgbClr val="1F497D"/>
                </a:solidFill>
                <a:effectLst/>
                <a:ea typeface="Times New Roman"/>
                <a:cs typeface="Times New Roman"/>
              </a:rPr>
              <a:t>Le 18 mai 2016</a:t>
            </a:r>
          </a:p>
          <a:p>
            <a:pPr>
              <a:lnSpc>
                <a:spcPct val="115000"/>
              </a:lnSpc>
              <a:spcAft>
                <a:spcPts val="0"/>
              </a:spcAft>
            </a:pPr>
            <a:endParaRPr lang="fr-FR" sz="1000" i="1" dirty="0">
              <a:ea typeface="Times New Roman"/>
              <a:cs typeface="Times New Roman"/>
            </a:endParaRPr>
          </a:p>
          <a:p>
            <a:pPr>
              <a:lnSpc>
                <a:spcPct val="115000"/>
              </a:lnSpc>
              <a:spcAft>
                <a:spcPts val="0"/>
              </a:spcAft>
            </a:pPr>
            <a:r>
              <a:rPr lang="fr-FR" sz="1400" b="1" dirty="0" smtClean="0">
                <a:solidFill>
                  <a:schemeClr val="accent1"/>
                </a:solidFill>
              </a:rPr>
              <a:t>Introduction</a:t>
            </a:r>
            <a:endParaRPr lang="fr-FR" sz="1400" b="1" dirty="0">
              <a:solidFill>
                <a:schemeClr val="accent1"/>
              </a:solidFill>
            </a:endParaRPr>
          </a:p>
          <a:p>
            <a:r>
              <a:rPr lang="fr-FR" sz="1100" b="1" dirty="0"/>
              <a:t> </a:t>
            </a:r>
            <a:endParaRPr lang="fr-FR" sz="1000" dirty="0"/>
          </a:p>
          <a:p>
            <a:pPr algn="just"/>
            <a:r>
              <a:rPr lang="fr-FR" sz="1000" dirty="0"/>
              <a:t>En matière de Fonds </a:t>
            </a:r>
            <a:r>
              <a:rPr lang="fr-FR" sz="1000" dirty="0" smtClean="0"/>
              <a:t>Européens, </a:t>
            </a:r>
            <a:r>
              <a:rPr lang="fr-FR" sz="1000" dirty="0"/>
              <a:t>trouver les bons canaux de communication est indispensable. </a:t>
            </a:r>
          </a:p>
          <a:p>
            <a:pPr algn="just"/>
            <a:r>
              <a:rPr lang="fr-FR" sz="1000" dirty="0"/>
              <a:t> </a:t>
            </a:r>
          </a:p>
          <a:p>
            <a:pPr algn="just"/>
            <a:r>
              <a:rPr lang="fr-FR" sz="1000" dirty="0"/>
              <a:t>C’est à </a:t>
            </a:r>
            <a:r>
              <a:rPr lang="fr-FR" sz="1000" dirty="0" smtClean="0"/>
              <a:t>cet effet que </a:t>
            </a:r>
            <a:r>
              <a:rPr lang="fr-FR" sz="1000" dirty="0"/>
              <a:t>la DIRECCTE Alsace – Champagne-Ardenne – Lorraine vous propose ce premier numéro de Flash information. </a:t>
            </a:r>
          </a:p>
          <a:p>
            <a:pPr algn="just"/>
            <a:r>
              <a:rPr lang="fr-FR" sz="1000" dirty="0"/>
              <a:t> </a:t>
            </a:r>
          </a:p>
          <a:p>
            <a:pPr algn="ctr"/>
            <a:r>
              <a:rPr lang="fr-FR" sz="1000" dirty="0"/>
              <a:t>N’hésitez pas à nous faire part de vos souhaits de sujets à l’adresse courriel suivante : </a:t>
            </a:r>
            <a:r>
              <a:rPr lang="fr-FR" sz="1000" u="sng" dirty="0" smtClean="0">
                <a:solidFill>
                  <a:srgbClr val="0000FF"/>
                </a:solidFill>
              </a:rPr>
              <a:t>champ</a:t>
            </a:r>
            <a:r>
              <a:rPr lang="fr-FR" sz="1000" u="sng" dirty="0" smtClean="0">
                <a:solidFill>
                  <a:srgbClr val="0000FF"/>
                </a:solidFill>
                <a:hlinkClick r:id="rId9"/>
              </a:rPr>
              <a:t>.fse@direccte.gouv.fr</a:t>
            </a:r>
            <a:r>
              <a:rPr lang="fr-FR" sz="1000" dirty="0" smtClean="0">
                <a:solidFill>
                  <a:srgbClr val="0000FF"/>
                </a:solidFill>
              </a:rPr>
              <a:t> </a:t>
            </a:r>
            <a:endParaRPr lang="fr-FR" sz="1000" dirty="0">
              <a:solidFill>
                <a:srgbClr val="0000FF"/>
              </a:solidFill>
            </a:endParaRPr>
          </a:p>
          <a:p>
            <a:pPr>
              <a:lnSpc>
                <a:spcPct val="115000"/>
              </a:lnSpc>
              <a:spcAft>
                <a:spcPts val="0"/>
              </a:spcAft>
            </a:pPr>
            <a:endParaRPr lang="fr-FR" sz="800" dirty="0" smtClean="0">
              <a:effectLst/>
              <a:ea typeface="Calibri"/>
              <a:cs typeface="Times New Roman"/>
            </a:endParaRPr>
          </a:p>
          <a:p>
            <a:r>
              <a:rPr lang="fr-FR" sz="1100" dirty="0">
                <a:effectLst/>
                <a:ea typeface="Times New Roman"/>
                <a:cs typeface="Times New Roman"/>
              </a:rPr>
              <a:t> </a:t>
            </a:r>
            <a:endParaRPr lang="fr-FR" sz="1100" dirty="0" smtClean="0">
              <a:effectLst/>
              <a:ea typeface="Times New Roman"/>
              <a:cs typeface="Times New Roman"/>
            </a:endParaRPr>
          </a:p>
          <a:p>
            <a:r>
              <a:rPr lang="fr-FR" sz="1400" b="1" dirty="0" smtClean="0">
                <a:solidFill>
                  <a:schemeClr val="accent1"/>
                </a:solidFill>
              </a:rPr>
              <a:t>Le </a:t>
            </a:r>
            <a:r>
              <a:rPr lang="fr-FR" sz="1400" b="1" dirty="0">
                <a:solidFill>
                  <a:schemeClr val="accent1"/>
                </a:solidFill>
              </a:rPr>
              <a:t>dépôt </a:t>
            </a:r>
            <a:r>
              <a:rPr lang="fr-FR" sz="1400" b="1" dirty="0" smtClean="0">
                <a:solidFill>
                  <a:schemeClr val="accent1"/>
                </a:solidFill>
              </a:rPr>
              <a:t>du bilan d’exécution </a:t>
            </a:r>
            <a:r>
              <a:rPr lang="fr-FR" sz="1400" b="1" dirty="0">
                <a:solidFill>
                  <a:schemeClr val="accent1"/>
                </a:solidFill>
              </a:rPr>
              <a:t>sur Ma démarche </a:t>
            </a:r>
            <a:r>
              <a:rPr lang="fr-FR" sz="1400" b="1" dirty="0" smtClean="0">
                <a:solidFill>
                  <a:schemeClr val="accent1"/>
                </a:solidFill>
              </a:rPr>
              <a:t>FSE (MDFSE)</a:t>
            </a:r>
            <a:endParaRPr lang="fr-FR" sz="1400" b="1" dirty="0">
              <a:solidFill>
                <a:schemeClr val="accent1"/>
              </a:solidFill>
            </a:endParaRPr>
          </a:p>
          <a:p>
            <a:r>
              <a:rPr lang="fr-FR" sz="1100" b="1" dirty="0"/>
              <a:t> </a:t>
            </a:r>
            <a:endParaRPr lang="fr-FR" sz="1100" dirty="0"/>
          </a:p>
          <a:p>
            <a:pPr algn="just"/>
            <a:r>
              <a:rPr lang="fr-FR" sz="1000" dirty="0" smtClean="0"/>
              <a:t>Les </a:t>
            </a:r>
            <a:r>
              <a:rPr lang="fr-FR" sz="1000" dirty="0"/>
              <a:t>dates limites de </a:t>
            </a:r>
            <a:r>
              <a:rPr lang="fr-FR" sz="1000" dirty="0" smtClean="0"/>
              <a:t>dépôt </a:t>
            </a:r>
            <a:r>
              <a:rPr lang="fr-FR" sz="1000" dirty="0"/>
              <a:t>de bilans intermédiaires et finaux sont contractualisées à l’article 7.1 de votre convention. </a:t>
            </a:r>
            <a:endParaRPr lang="fr-FR" sz="1000" dirty="0" smtClean="0"/>
          </a:p>
          <a:p>
            <a:pPr algn="just"/>
            <a:endParaRPr lang="fr-FR" sz="1000" dirty="0"/>
          </a:p>
          <a:p>
            <a:pPr algn="just"/>
            <a:r>
              <a:rPr lang="fr-FR" sz="1000" dirty="0" smtClean="0"/>
              <a:t>Il </a:t>
            </a:r>
            <a:r>
              <a:rPr lang="fr-FR" sz="1000" dirty="0"/>
              <a:t>ne sera plus possible de déposer une demande de bilan au-delà desdites dates. </a:t>
            </a:r>
            <a:r>
              <a:rPr lang="fr-FR" sz="1000" dirty="0" smtClean="0"/>
              <a:t> Si vous souhaitez décaler cette date, il vous faut demander un report à votre </a:t>
            </a:r>
            <a:r>
              <a:rPr lang="fr-FR" sz="1000" dirty="0"/>
              <a:t>service gestionnaire avant la </a:t>
            </a:r>
            <a:r>
              <a:rPr lang="fr-FR" sz="1000" dirty="0" smtClean="0"/>
              <a:t>date-limite dans le module « Convention » de MDFSE.</a:t>
            </a:r>
          </a:p>
          <a:p>
            <a:pPr algn="just"/>
            <a:endParaRPr lang="fr-FR" sz="1000" dirty="0"/>
          </a:p>
          <a:p>
            <a:pPr algn="just"/>
            <a:r>
              <a:rPr lang="fr-FR" sz="1000" dirty="0"/>
              <a:t>Par ailleurs, le dépôt de bilan n’est possible qu’après avoir réalisé votre suivi des participants sur « Ma démarche FSE </a:t>
            </a:r>
            <a:r>
              <a:rPr lang="fr-FR" sz="1000" dirty="0" smtClean="0"/>
              <a:t>» en ayant rempli toutes les champs d’informations.    </a:t>
            </a:r>
          </a:p>
          <a:p>
            <a:pPr algn="just"/>
            <a:endParaRPr lang="fr-FR" sz="1000" dirty="0"/>
          </a:p>
          <a:p>
            <a:pPr algn="just"/>
            <a:r>
              <a:rPr lang="fr-FR" sz="1000" dirty="0"/>
              <a:t> </a:t>
            </a:r>
          </a:p>
          <a:p>
            <a:pPr algn="just"/>
            <a:r>
              <a:rPr lang="fr-FR" sz="1000" dirty="0" smtClean="0"/>
              <a:t>Enfin, ayant déposé une demande dans le cadre d’un appel à projets, nous vous rappelons que vous devez joindre les pièces justificatives décrites dans votre convention ainsi que dans les annexes de l’appel à projets.       </a:t>
            </a:r>
          </a:p>
          <a:p>
            <a:pPr algn="just"/>
            <a:endParaRPr lang="fr-FR" sz="1000" dirty="0" smtClean="0"/>
          </a:p>
          <a:p>
            <a:pPr algn="just"/>
            <a:r>
              <a:rPr lang="fr-FR" sz="1000" dirty="0" smtClean="0"/>
              <a:t>En </a:t>
            </a:r>
            <a:r>
              <a:rPr lang="fr-FR" sz="1000" dirty="0"/>
              <a:t>cas de difficultés, nous vous recommandons de contacter vos services gestionnaires le plus en amont possible. </a:t>
            </a:r>
            <a:endParaRPr lang="fr-FR" sz="1000" dirty="0" smtClean="0"/>
          </a:p>
          <a:p>
            <a:endParaRPr lang="fr-FR" sz="800" b="1" dirty="0" smtClean="0">
              <a:solidFill>
                <a:schemeClr val="accent1"/>
              </a:solidFill>
            </a:endParaRPr>
          </a:p>
          <a:p>
            <a:pPr algn="just">
              <a:lnSpc>
                <a:spcPct val="115000"/>
              </a:lnSpc>
              <a:spcAft>
                <a:spcPts val="0"/>
              </a:spcAft>
            </a:pP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1000"/>
              </a:spcAft>
            </a:pPr>
            <a:r>
              <a:rPr lang="fr-FR" sz="1100" dirty="0">
                <a:effectLst/>
                <a:ea typeface="Times New Roman"/>
                <a:cs typeface="Times New Roman"/>
              </a:rPr>
              <a:t> </a:t>
            </a:r>
            <a:endParaRPr lang="fr-FR" sz="1100" dirty="0">
              <a:effectLst/>
              <a:ea typeface="Calibri"/>
              <a:cs typeface="Times New Roman"/>
            </a:endParaRPr>
          </a:p>
        </p:txBody>
      </p:sp>
      <p:sp>
        <p:nvSpPr>
          <p:cNvPr id="13" name="Espace réservé du numéro de diapositive 12"/>
          <p:cNvSpPr>
            <a:spLocks noGrp="1"/>
          </p:cNvSpPr>
          <p:nvPr>
            <p:ph type="sldNum" sz="quarter" idx="12"/>
          </p:nvPr>
        </p:nvSpPr>
        <p:spPr/>
        <p:txBody>
          <a:bodyPr/>
          <a:lstStyle/>
          <a:p>
            <a:fld id="{FEE10A56-0BBB-4D80-B7EE-371FDD3FA053}" type="slidenum">
              <a:rPr lang="fr-FR" smtClean="0"/>
              <a:t>1</a:t>
            </a:fld>
            <a:endParaRPr lang="fr-FR" dirty="0"/>
          </a:p>
        </p:txBody>
      </p:sp>
      <p:pic>
        <p:nvPicPr>
          <p:cNvPr id="14" name="Image 13"/>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01021" y="6375319"/>
            <a:ext cx="340744" cy="252028"/>
          </a:xfrm>
          <a:prstGeom prst="rect">
            <a:avLst/>
          </a:prstGeom>
          <a:noFill/>
          <a:ln>
            <a:noFill/>
          </a:ln>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56132" y="8274357"/>
            <a:ext cx="867349" cy="867349"/>
          </a:xfrm>
          <a:prstGeom prst="rect">
            <a:avLst/>
          </a:prstGeom>
        </p:spPr>
      </p:pic>
    </p:spTree>
    <p:extLst>
      <p:ext uri="{BB962C8B-B14F-4D97-AF65-F5344CB8AC3E}">
        <p14:creationId xmlns:p14="http://schemas.microsoft.com/office/powerpoint/2010/main" val="309020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p:nvPr/>
        </p:nvPicPr>
        <p:blipFill>
          <a:blip r:embed="rId3">
            <a:extLst>
              <a:ext uri="{28A0092B-C50C-407E-A947-70E740481C1C}">
                <a14:useLocalDpi xmlns:a14="http://schemas.microsoft.com/office/drawing/2010/main" val="0"/>
              </a:ext>
            </a:extLst>
          </a:blip>
          <a:srcRect/>
          <a:stretch>
            <a:fillRect/>
          </a:stretch>
        </p:blipFill>
        <p:spPr bwMode="auto">
          <a:xfrm>
            <a:off x="3933056" y="395536"/>
            <a:ext cx="2642870" cy="304800"/>
          </a:xfrm>
          <a:prstGeom prst="rect">
            <a:avLst/>
          </a:prstGeom>
          <a:noFill/>
          <a:ln>
            <a:noFill/>
          </a:ln>
          <a:effectLst/>
          <a:extLst/>
        </p:spPr>
      </p:pic>
      <p:pic>
        <p:nvPicPr>
          <p:cNvPr id="5" name="Picture 14"/>
          <p:cNvPicPr/>
          <p:nvPr/>
        </p:nvPicPr>
        <p:blipFill>
          <a:blip r:embed="rId4">
            <a:extLst>
              <a:ext uri="{28A0092B-C50C-407E-A947-70E740481C1C}">
                <a14:useLocalDpi xmlns:a14="http://schemas.microsoft.com/office/drawing/2010/main" val="0"/>
              </a:ext>
            </a:extLst>
          </a:blip>
          <a:srcRect/>
          <a:stretch>
            <a:fillRect/>
          </a:stretch>
        </p:blipFill>
        <p:spPr bwMode="auto">
          <a:xfrm>
            <a:off x="188640" y="8316416"/>
            <a:ext cx="2051050" cy="69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descr="cid:image010.png@01D15F2A.371F2C30"/>
          <p:cNvPicPr/>
          <p:nvPr/>
        </p:nvPicPr>
        <p:blipFill>
          <a:blip r:embed="rId5">
            <a:extLst>
              <a:ext uri="{28A0092B-C50C-407E-A947-70E740481C1C}">
                <a14:useLocalDpi xmlns:a14="http://schemas.microsoft.com/office/drawing/2010/main" val="0"/>
              </a:ext>
            </a:extLst>
          </a:blip>
          <a:srcRect/>
          <a:stretch>
            <a:fillRect/>
          </a:stretch>
        </p:blipFill>
        <p:spPr bwMode="auto">
          <a:xfrm>
            <a:off x="3523481" y="8401188"/>
            <a:ext cx="819150" cy="523875"/>
          </a:xfrm>
          <a:prstGeom prst="rect">
            <a:avLst/>
          </a:prstGeom>
          <a:noFill/>
          <a:ln>
            <a:noFill/>
          </a:ln>
        </p:spPr>
      </p:pic>
      <p:pic>
        <p:nvPicPr>
          <p:cNvPr id="7" name="Image 6" descr="cid:image008.jpg@01D15F2A.371F2C30"/>
          <p:cNvPicPr/>
          <p:nvPr/>
        </p:nvPicPr>
        <p:blipFill>
          <a:blip r:embed="rId6">
            <a:extLst>
              <a:ext uri="{28A0092B-C50C-407E-A947-70E740481C1C}">
                <a14:useLocalDpi xmlns:a14="http://schemas.microsoft.com/office/drawing/2010/main" val="0"/>
              </a:ext>
            </a:extLst>
          </a:blip>
          <a:srcRect/>
          <a:stretch>
            <a:fillRect/>
          </a:stretch>
        </p:blipFill>
        <p:spPr bwMode="auto">
          <a:xfrm>
            <a:off x="4460983" y="8382138"/>
            <a:ext cx="914400" cy="542925"/>
          </a:xfrm>
          <a:prstGeom prst="rect">
            <a:avLst/>
          </a:prstGeom>
          <a:noFill/>
          <a:ln>
            <a:noFill/>
          </a:ln>
        </p:spPr>
      </p:pic>
      <p:pic>
        <p:nvPicPr>
          <p:cNvPr id="8" name="Image 7" descr="cid:image011.jpg@01D15F2A.371F2C30"/>
          <p:cNvPicPr/>
          <p:nvPr/>
        </p:nvPicPr>
        <p:blipFill>
          <a:blip r:embed="rId7">
            <a:extLst>
              <a:ext uri="{28A0092B-C50C-407E-A947-70E740481C1C}">
                <a14:useLocalDpi xmlns:a14="http://schemas.microsoft.com/office/drawing/2010/main" val="0"/>
              </a:ext>
            </a:extLst>
          </a:blip>
          <a:srcRect/>
          <a:stretch>
            <a:fillRect/>
          </a:stretch>
        </p:blipFill>
        <p:spPr bwMode="auto">
          <a:xfrm>
            <a:off x="5517232" y="8409721"/>
            <a:ext cx="1190625" cy="542925"/>
          </a:xfrm>
          <a:prstGeom prst="rect">
            <a:avLst/>
          </a:prstGeom>
          <a:noFill/>
          <a:ln>
            <a:noFill/>
          </a:ln>
        </p:spPr>
      </p:pic>
      <p:pic>
        <p:nvPicPr>
          <p:cNvPr id="9" name="Image 8"/>
          <p:cNvPicPr/>
          <p:nvPr/>
        </p:nvPicPr>
        <p:blipFill>
          <a:blip r:embed="rId8">
            <a:extLst>
              <a:ext uri="{28A0092B-C50C-407E-A947-70E740481C1C}">
                <a14:useLocalDpi xmlns:a14="http://schemas.microsoft.com/office/drawing/2010/main" val="0"/>
              </a:ext>
            </a:extLst>
          </a:blip>
          <a:srcRect/>
          <a:stretch>
            <a:fillRect/>
          </a:stretch>
        </p:blipFill>
        <p:spPr bwMode="auto">
          <a:xfrm>
            <a:off x="188640" y="251520"/>
            <a:ext cx="1840574" cy="5688631"/>
          </a:xfrm>
          <a:prstGeom prst="rect">
            <a:avLst/>
          </a:prstGeom>
          <a:noFill/>
        </p:spPr>
      </p:pic>
      <p:pic>
        <p:nvPicPr>
          <p:cNvPr id="10" name="Image 9"/>
          <p:cNvPicPr/>
          <p:nvPr/>
        </p:nvPicPr>
        <p:blipFill>
          <a:blip r:embed="rId9">
            <a:extLst>
              <a:ext uri="{28A0092B-C50C-407E-A947-70E740481C1C}">
                <a14:useLocalDpi xmlns:a14="http://schemas.microsoft.com/office/drawing/2010/main" val="0"/>
              </a:ext>
            </a:extLst>
          </a:blip>
          <a:srcRect/>
          <a:stretch>
            <a:fillRect/>
          </a:stretch>
        </p:blipFill>
        <p:spPr bwMode="auto">
          <a:xfrm>
            <a:off x="188640" y="5940151"/>
            <a:ext cx="1840573" cy="2232249"/>
          </a:xfrm>
          <a:prstGeom prst="rect">
            <a:avLst/>
          </a:prstGeom>
          <a:noFill/>
        </p:spPr>
      </p:pic>
      <p:sp>
        <p:nvSpPr>
          <p:cNvPr id="12" name="Zone de texte 12"/>
          <p:cNvSpPr txBox="1"/>
          <p:nvPr/>
        </p:nvSpPr>
        <p:spPr>
          <a:xfrm>
            <a:off x="2163926" y="914501"/>
            <a:ext cx="4594114" cy="7344816"/>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fr-FR" sz="200" b="1" dirty="0" smtClean="0">
              <a:solidFill>
                <a:schemeClr val="accent1"/>
              </a:solidFill>
            </a:endParaRPr>
          </a:p>
          <a:p>
            <a:pPr lvl="0"/>
            <a:r>
              <a:rPr lang="fr-FR" sz="1400" b="1" dirty="0">
                <a:solidFill>
                  <a:srgbClr val="4F81BD"/>
                </a:solidFill>
              </a:rPr>
              <a:t>Suivi du temps des </a:t>
            </a:r>
            <a:r>
              <a:rPr lang="fr-FR" sz="1400" b="1" dirty="0" smtClean="0">
                <a:solidFill>
                  <a:srgbClr val="4F81BD"/>
                </a:solidFill>
              </a:rPr>
              <a:t>personnels </a:t>
            </a:r>
            <a:r>
              <a:rPr lang="fr-FR" sz="1400" b="1" dirty="0">
                <a:solidFill>
                  <a:srgbClr val="4F81BD"/>
                </a:solidFill>
              </a:rPr>
              <a:t>en temps partiel sur un projet FSE </a:t>
            </a:r>
          </a:p>
          <a:p>
            <a:pPr lvl="0"/>
            <a:r>
              <a:rPr lang="fr-FR" sz="1000" dirty="0">
                <a:solidFill>
                  <a:prstClr val="black"/>
                </a:solidFill>
              </a:rPr>
              <a:t> </a:t>
            </a:r>
          </a:p>
          <a:p>
            <a:pPr lvl="0" algn="just"/>
            <a:r>
              <a:rPr lang="fr-FR" sz="1000" dirty="0">
                <a:solidFill>
                  <a:prstClr val="black"/>
                </a:solidFill>
              </a:rPr>
              <a:t>A compter du 1</a:t>
            </a:r>
            <a:r>
              <a:rPr lang="fr-FR" sz="1000" baseline="30000" dirty="0">
                <a:solidFill>
                  <a:prstClr val="black"/>
                </a:solidFill>
              </a:rPr>
              <a:t>er</a:t>
            </a:r>
            <a:r>
              <a:rPr lang="fr-FR" sz="1000" dirty="0">
                <a:solidFill>
                  <a:prstClr val="black"/>
                </a:solidFill>
              </a:rPr>
              <a:t> janvier 2016 et en l’absence de logiciel de suivi de temps pour vos </a:t>
            </a:r>
            <a:r>
              <a:rPr lang="fr-FR" sz="1000" dirty="0" smtClean="0">
                <a:solidFill>
                  <a:prstClr val="black"/>
                </a:solidFill>
              </a:rPr>
              <a:t>salariés </a:t>
            </a:r>
            <a:r>
              <a:rPr lang="fr-FR" sz="1000" dirty="0">
                <a:solidFill>
                  <a:prstClr val="black"/>
                </a:solidFill>
              </a:rPr>
              <a:t>affectés partiellement à une </a:t>
            </a:r>
            <a:r>
              <a:rPr lang="fr-FR" sz="1000" dirty="0" smtClean="0">
                <a:solidFill>
                  <a:prstClr val="black"/>
                </a:solidFill>
              </a:rPr>
              <a:t>opération FSE </a:t>
            </a:r>
            <a:r>
              <a:rPr lang="fr-FR" sz="1000" dirty="0">
                <a:solidFill>
                  <a:prstClr val="black"/>
                </a:solidFill>
              </a:rPr>
              <a:t>et </a:t>
            </a:r>
            <a:r>
              <a:rPr lang="fr-FR" sz="1000" dirty="0" smtClean="0">
                <a:solidFill>
                  <a:prstClr val="black"/>
                </a:solidFill>
              </a:rPr>
              <a:t>valorisés </a:t>
            </a:r>
            <a:r>
              <a:rPr lang="fr-FR" sz="1000" dirty="0">
                <a:solidFill>
                  <a:prstClr val="black"/>
                </a:solidFill>
              </a:rPr>
              <a:t>en dépenses directes de personnel, vous pouvez utiliser la fiche de temps </a:t>
            </a:r>
            <a:r>
              <a:rPr lang="fr-FR" sz="1000" dirty="0" smtClean="0">
                <a:solidFill>
                  <a:prstClr val="black"/>
                </a:solidFill>
              </a:rPr>
              <a:t>modèle </a:t>
            </a:r>
            <a:r>
              <a:rPr lang="fr-FR" sz="1000" dirty="0">
                <a:solidFill>
                  <a:prstClr val="black"/>
                </a:solidFill>
              </a:rPr>
              <a:t>se </a:t>
            </a:r>
            <a:r>
              <a:rPr lang="fr-FR" sz="1000" dirty="0" smtClean="0">
                <a:solidFill>
                  <a:prstClr val="black"/>
                </a:solidFill>
              </a:rPr>
              <a:t>trouvant </a:t>
            </a:r>
            <a:r>
              <a:rPr lang="fr-FR" sz="1000" dirty="0">
                <a:solidFill>
                  <a:prstClr val="black"/>
                </a:solidFill>
              </a:rPr>
              <a:t>ci-dessous. </a:t>
            </a:r>
            <a:endParaRPr lang="fr-FR" sz="1000" dirty="0" smtClean="0">
              <a:solidFill>
                <a:prstClr val="black"/>
              </a:solidFill>
            </a:endParaRPr>
          </a:p>
          <a:p>
            <a:pPr lvl="0" algn="just"/>
            <a:endParaRPr lang="fr-FR" sz="1000" dirty="0">
              <a:solidFill>
                <a:prstClr val="black"/>
              </a:solidFill>
            </a:endParaRPr>
          </a:p>
          <a:p>
            <a:pPr lvl="0" algn="just"/>
            <a:endParaRPr lang="fr-FR" sz="1000" dirty="0">
              <a:solidFill>
                <a:prstClr val="black"/>
              </a:solidFill>
            </a:endParaRPr>
          </a:p>
          <a:p>
            <a:pPr lvl="0" algn="just"/>
            <a:endParaRPr lang="fr-FR" sz="1000" dirty="0">
              <a:solidFill>
                <a:prstClr val="black"/>
              </a:solidFill>
            </a:endParaRPr>
          </a:p>
          <a:p>
            <a:pPr lvl="0" algn="just"/>
            <a:endParaRPr lang="fr-FR" sz="800" dirty="0">
              <a:solidFill>
                <a:prstClr val="black"/>
              </a:solidFill>
            </a:endParaRPr>
          </a:p>
          <a:p>
            <a:pPr lvl="0" algn="just"/>
            <a:endParaRPr lang="fr-FR" sz="1000" dirty="0" smtClean="0">
              <a:solidFill>
                <a:prstClr val="black"/>
              </a:solidFill>
            </a:endParaRPr>
          </a:p>
          <a:p>
            <a:pPr lvl="0" algn="just"/>
            <a:endParaRPr lang="fr-FR" sz="1000" dirty="0">
              <a:solidFill>
                <a:prstClr val="black"/>
              </a:solidFill>
            </a:endParaRPr>
          </a:p>
          <a:p>
            <a:pPr lvl="0" algn="just"/>
            <a:r>
              <a:rPr lang="fr-FR" sz="1000" dirty="0" smtClean="0">
                <a:solidFill>
                  <a:prstClr val="black"/>
                </a:solidFill>
              </a:rPr>
              <a:t>Elle </a:t>
            </a:r>
            <a:r>
              <a:rPr lang="fr-FR" sz="1000" dirty="0">
                <a:solidFill>
                  <a:prstClr val="black"/>
                </a:solidFill>
              </a:rPr>
              <a:t>sera prochainement </a:t>
            </a:r>
            <a:r>
              <a:rPr lang="fr-FR" sz="1000" dirty="0" smtClean="0">
                <a:solidFill>
                  <a:prstClr val="black"/>
                </a:solidFill>
              </a:rPr>
              <a:t>publiée </a:t>
            </a:r>
            <a:r>
              <a:rPr lang="fr-FR" sz="1000" dirty="0">
                <a:solidFill>
                  <a:prstClr val="black"/>
                </a:solidFill>
              </a:rPr>
              <a:t>sur le site de la DIRECCTE (</a:t>
            </a:r>
            <a:r>
              <a:rPr lang="fr-FR" sz="1000" u="sng" dirty="0">
                <a:solidFill>
                  <a:prstClr val="black"/>
                </a:solidFill>
                <a:hlinkClick r:id="rId10"/>
              </a:rPr>
              <a:t>http://alsace-champagne-ardenne-lorraine.direccte.gouv.fr/Fonds-social-europeen-4952</a:t>
            </a:r>
            <a:r>
              <a:rPr lang="fr-FR" sz="1000" dirty="0">
                <a:solidFill>
                  <a:prstClr val="black"/>
                </a:solidFill>
              </a:rPr>
              <a:t>)</a:t>
            </a:r>
          </a:p>
          <a:p>
            <a:endParaRPr lang="fr-FR" sz="1400" b="1" dirty="0" smtClean="0">
              <a:solidFill>
                <a:schemeClr val="accent1"/>
              </a:solidFill>
            </a:endParaRPr>
          </a:p>
          <a:p>
            <a:r>
              <a:rPr lang="fr-FR" sz="1400" b="1" dirty="0" smtClean="0">
                <a:solidFill>
                  <a:schemeClr val="accent1"/>
                </a:solidFill>
              </a:rPr>
              <a:t>Le suivi des participants </a:t>
            </a:r>
          </a:p>
          <a:p>
            <a:endParaRPr lang="fr-FR" sz="1400" b="1" dirty="0">
              <a:solidFill>
                <a:schemeClr val="accent1"/>
              </a:solidFill>
            </a:endParaRPr>
          </a:p>
          <a:p>
            <a:pPr algn="just">
              <a:spcAft>
                <a:spcPts val="0"/>
              </a:spcAft>
            </a:pPr>
            <a:r>
              <a:rPr lang="fr-FR" sz="1000" dirty="0">
                <a:ea typeface="Calibri"/>
              </a:rPr>
              <a:t>Dans le cadre de la programmation européenne 2014-2020, les bénéficiaires d’une subvention </a:t>
            </a:r>
            <a:r>
              <a:rPr lang="fr-FR" sz="1000" dirty="0" smtClean="0">
                <a:ea typeface="Calibri"/>
              </a:rPr>
              <a:t>FSE visant à assister des personnes en difficulté (demandeurs d’emploi, inactifs, salariés faiblement qualifiés, </a:t>
            </a:r>
            <a:r>
              <a:rPr lang="fr-FR" sz="1000" dirty="0" err="1" smtClean="0">
                <a:ea typeface="Calibri"/>
              </a:rPr>
              <a:t>etc</a:t>
            </a:r>
            <a:r>
              <a:rPr lang="fr-FR" sz="1000" dirty="0" smtClean="0">
                <a:ea typeface="Calibri"/>
              </a:rPr>
              <a:t>) </a:t>
            </a:r>
            <a:r>
              <a:rPr lang="fr-FR" sz="1000" dirty="0">
                <a:ea typeface="Calibri"/>
              </a:rPr>
              <a:t>doivent obligatoirement mettre en place un suivi individualisé des personnes, à incrémenter dans le système d’information Ma démarche FSE. </a:t>
            </a:r>
            <a:endParaRPr lang="fr-FR" sz="1000" dirty="0" smtClean="0">
              <a:ea typeface="Calibri"/>
            </a:endParaRPr>
          </a:p>
          <a:p>
            <a:pPr algn="just">
              <a:spcAft>
                <a:spcPts val="0"/>
              </a:spcAft>
            </a:pPr>
            <a:r>
              <a:rPr lang="fr-FR" sz="1000" dirty="0">
                <a:ea typeface="Calibri"/>
              </a:rPr>
              <a:t> </a:t>
            </a:r>
          </a:p>
          <a:p>
            <a:pPr algn="just">
              <a:spcAft>
                <a:spcPts val="0"/>
              </a:spcAft>
            </a:pPr>
            <a:r>
              <a:rPr lang="fr-FR" sz="1000" dirty="0" smtClean="0">
                <a:ea typeface="Calibri"/>
              </a:rPr>
              <a:t>Nous </a:t>
            </a:r>
            <a:r>
              <a:rPr lang="fr-FR" sz="1000" dirty="0">
                <a:ea typeface="Calibri"/>
              </a:rPr>
              <a:t>vous rappelons que la saisie des données à l’entrée et à la sortie doit se faire </a:t>
            </a:r>
            <a:r>
              <a:rPr lang="fr-FR" sz="1000" b="1" dirty="0">
                <a:ea typeface="Calibri"/>
              </a:rPr>
              <a:t>au fil de l’eau par saisie directe</a:t>
            </a:r>
            <a:r>
              <a:rPr lang="fr-FR" sz="1000" dirty="0">
                <a:ea typeface="Calibri"/>
              </a:rPr>
              <a:t>, </a:t>
            </a:r>
            <a:r>
              <a:rPr lang="fr-FR" sz="1000" b="1" dirty="0">
                <a:ea typeface="Calibri"/>
              </a:rPr>
              <a:t>l’import des données étant réservé aux opérations accompagnant un nombre de personnes très </a:t>
            </a:r>
            <a:r>
              <a:rPr lang="fr-FR" sz="1000" b="1" dirty="0" smtClean="0">
                <a:ea typeface="Calibri"/>
              </a:rPr>
              <a:t>important (&gt; 100 personnes par an)</a:t>
            </a:r>
            <a:r>
              <a:rPr lang="fr-FR" sz="1000" dirty="0" smtClean="0">
                <a:ea typeface="Calibri"/>
              </a:rPr>
              <a:t>. </a:t>
            </a:r>
            <a:r>
              <a:rPr lang="fr-FR" sz="1000" dirty="0">
                <a:ea typeface="Calibri"/>
              </a:rPr>
              <a:t>Dans ce dernier cas, nous vous demandons par ailleurs une </a:t>
            </a:r>
            <a:r>
              <a:rPr lang="fr-FR" sz="1000" b="1" dirty="0">
                <a:ea typeface="Calibri"/>
              </a:rPr>
              <a:t>mise à jour </a:t>
            </a:r>
            <a:r>
              <a:rPr lang="fr-FR" sz="1000" b="1" dirty="0" smtClean="0">
                <a:ea typeface="Calibri"/>
              </a:rPr>
              <a:t>a </a:t>
            </a:r>
            <a:r>
              <a:rPr lang="fr-FR" sz="1000" b="1" dirty="0">
                <a:ea typeface="Calibri"/>
              </a:rPr>
              <a:t>minima mensuelle</a:t>
            </a:r>
            <a:r>
              <a:rPr lang="fr-FR" sz="1000" dirty="0">
                <a:ea typeface="Calibri"/>
              </a:rPr>
              <a:t>. </a:t>
            </a:r>
          </a:p>
          <a:p>
            <a:pPr algn="just">
              <a:spcAft>
                <a:spcPts val="0"/>
              </a:spcAft>
            </a:pPr>
            <a:r>
              <a:rPr lang="fr-FR" sz="1000" dirty="0">
                <a:ea typeface="Calibri"/>
              </a:rPr>
              <a:t> </a:t>
            </a:r>
          </a:p>
          <a:p>
            <a:pPr algn="just">
              <a:spcAft>
                <a:spcPts val="0"/>
              </a:spcAft>
            </a:pPr>
            <a:r>
              <a:rPr lang="fr-FR" sz="1000" dirty="0">
                <a:ea typeface="Calibri"/>
              </a:rPr>
              <a:t>Il s’agit bien ici de données déclaratives. Toutefois, dans le </a:t>
            </a:r>
            <a:r>
              <a:rPr lang="fr-FR" sz="1000" u="sng" dirty="0">
                <a:ea typeface="Calibri"/>
              </a:rPr>
              <a:t>cadre de l’éligibilité des participants à l’opération</a:t>
            </a:r>
            <a:r>
              <a:rPr lang="fr-FR" sz="1000" dirty="0">
                <a:ea typeface="Calibri"/>
              </a:rPr>
              <a:t>, il vous sera demandé de nous transmettre au moment du bilan l’ensemble des justificatifs nécessaires (âge, domicile, attestations, contrats …).</a:t>
            </a:r>
          </a:p>
          <a:p>
            <a:pPr algn="just">
              <a:spcAft>
                <a:spcPts val="0"/>
              </a:spcAft>
            </a:pPr>
            <a:r>
              <a:rPr lang="fr-FR" sz="1000" dirty="0">
                <a:ea typeface="Calibri"/>
              </a:rPr>
              <a:t> </a:t>
            </a:r>
          </a:p>
          <a:p>
            <a:pPr algn="just">
              <a:spcAft>
                <a:spcPts val="0"/>
              </a:spcAft>
            </a:pPr>
            <a:r>
              <a:rPr lang="fr-FR" sz="1000" dirty="0" smtClean="0">
                <a:ea typeface="Calibri"/>
              </a:rPr>
              <a:t>Enfin, </a:t>
            </a:r>
            <a:r>
              <a:rPr lang="fr-FR" sz="1000" dirty="0">
                <a:ea typeface="Calibri"/>
              </a:rPr>
              <a:t>nous vous rappelons que le taux de complétude de ces informations est examiné au moment du contrôle de service fait et peut entrainer le cas échéant des corrections financières (article 13 de la convention bilatérale</a:t>
            </a:r>
            <a:r>
              <a:rPr lang="fr-FR" sz="1000" dirty="0" smtClean="0">
                <a:ea typeface="Calibri"/>
              </a:rPr>
              <a:t>).</a:t>
            </a:r>
          </a:p>
          <a:p>
            <a:pPr algn="just">
              <a:spcAft>
                <a:spcPts val="0"/>
              </a:spcAft>
            </a:pPr>
            <a:endParaRPr lang="fr-FR" sz="1000" dirty="0">
              <a:ea typeface="Calibri"/>
            </a:endParaRPr>
          </a:p>
          <a:p>
            <a:pPr algn="just"/>
            <a:r>
              <a:rPr lang="fr-FR" sz="1400" b="1" dirty="0" smtClean="0">
                <a:solidFill>
                  <a:schemeClr val="accent1"/>
                </a:solidFill>
              </a:rPr>
              <a:t>Les critères d’éligibilité des participants </a:t>
            </a:r>
            <a:endParaRPr lang="fr-FR" sz="1400" b="1" dirty="0">
              <a:solidFill>
                <a:schemeClr val="accent1"/>
              </a:solidFill>
            </a:endParaRPr>
          </a:p>
          <a:p>
            <a:pPr algn="just">
              <a:spcAft>
                <a:spcPts val="0"/>
              </a:spcAft>
            </a:pPr>
            <a:endParaRPr lang="fr-FR" sz="1000" dirty="0">
              <a:ea typeface="Calibri"/>
            </a:endParaRPr>
          </a:p>
          <a:p>
            <a:r>
              <a:rPr lang="fr-FR" sz="1000" dirty="0" smtClean="0">
                <a:solidFill>
                  <a:schemeClr val="tx1"/>
                </a:solidFill>
              </a:rPr>
              <a:t>Afin de sécuriser les projets, pour tout participant accompagné individuellement, il convient de conserver une copie de pièce d’identité recto-verso ainsi que la preuve de domiciliation du participant sur le périmètre géographique d’application du projet. Si les critères d’éligibilité des participants sont plus restrictifs, il convient de bien déterminer les pièces justificatives prouvant cette éligibilité et les présenter au bilan.</a:t>
            </a:r>
            <a:endParaRPr lang="fr-FR" sz="1000" dirty="0">
              <a:solidFill>
                <a:schemeClr val="tx1"/>
              </a:solidFill>
            </a:endParaRPr>
          </a:p>
        </p:txBody>
      </p:sp>
      <p:sp>
        <p:nvSpPr>
          <p:cNvPr id="2" name="Espace réservé du numéro de diapositive 1"/>
          <p:cNvSpPr>
            <a:spLocks noGrp="1"/>
          </p:cNvSpPr>
          <p:nvPr>
            <p:ph type="sldNum" sz="quarter" idx="12"/>
          </p:nvPr>
        </p:nvSpPr>
        <p:spPr/>
        <p:txBody>
          <a:bodyPr/>
          <a:lstStyle/>
          <a:p>
            <a:fld id="{FEE10A56-0BBB-4D80-B7EE-371FDD3FA053}" type="slidenum">
              <a:rPr lang="fr-FR" smtClean="0"/>
              <a:t>2</a:t>
            </a:fld>
            <a:endParaRPr lang="fr-FR" dirty="0"/>
          </a:p>
        </p:txBody>
      </p:sp>
      <p:graphicFrame>
        <p:nvGraphicFramePr>
          <p:cNvPr id="15" name="Objet 14"/>
          <p:cNvGraphicFramePr>
            <a:graphicFrameLocks noChangeAspect="1"/>
          </p:cNvGraphicFramePr>
          <p:nvPr>
            <p:extLst>
              <p:ext uri="{D42A27DB-BD31-4B8C-83A1-F6EECF244321}">
                <p14:modId xmlns:p14="http://schemas.microsoft.com/office/powerpoint/2010/main" val="2076617921"/>
              </p:ext>
            </p:extLst>
          </p:nvPr>
        </p:nvGraphicFramePr>
        <p:xfrm>
          <a:off x="3885431" y="2123728"/>
          <a:ext cx="914400" cy="771525"/>
        </p:xfrm>
        <a:graphic>
          <a:graphicData uri="http://schemas.openxmlformats.org/presentationml/2006/ole">
            <mc:AlternateContent xmlns:mc="http://schemas.openxmlformats.org/markup-compatibility/2006">
              <mc:Choice xmlns:v="urn:schemas-microsoft-com:vml" Requires="v">
                <p:oleObj spid="_x0000_s3113" name="Feuille de calcul" showAsIcon="1" r:id="rId11" imgW="914400" imgH="771480" progId="Excel.Sheet.8">
                  <p:embed/>
                </p:oleObj>
              </mc:Choice>
              <mc:Fallback>
                <p:oleObj name="Feuille de calcul" showAsIcon="1" r:id="rId11" imgW="914400" imgH="771480" progId="Excel.Sheet.8">
                  <p:embed/>
                  <p:pic>
                    <p:nvPicPr>
                      <p:cNvPr id="0" name=""/>
                      <p:cNvPicPr/>
                      <p:nvPr/>
                    </p:nvPicPr>
                    <p:blipFill>
                      <a:blip r:embed="rId12"/>
                      <a:stretch>
                        <a:fillRect/>
                      </a:stretch>
                    </p:blipFill>
                    <p:spPr>
                      <a:xfrm>
                        <a:off x="3885431" y="2123728"/>
                        <a:ext cx="914400" cy="771525"/>
                      </a:xfrm>
                      <a:prstGeom prst="rect">
                        <a:avLst/>
                      </a:prstGeom>
                    </p:spPr>
                  </p:pic>
                </p:oleObj>
              </mc:Fallback>
            </mc:AlternateContent>
          </a:graphicData>
        </a:graphic>
      </p:graphicFrame>
      <p:pic>
        <p:nvPicPr>
          <p:cNvPr id="13" name="Imag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56132" y="8274357"/>
            <a:ext cx="867349" cy="867349"/>
          </a:xfrm>
          <a:prstGeom prst="rect">
            <a:avLst/>
          </a:prstGeom>
        </p:spPr>
      </p:pic>
    </p:spTree>
    <p:extLst>
      <p:ext uri="{BB962C8B-B14F-4D97-AF65-F5344CB8AC3E}">
        <p14:creationId xmlns:p14="http://schemas.microsoft.com/office/powerpoint/2010/main" val="165617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p:nvPr/>
        </p:nvPicPr>
        <p:blipFill>
          <a:blip r:embed="rId2">
            <a:extLst>
              <a:ext uri="{28A0092B-C50C-407E-A947-70E740481C1C}">
                <a14:useLocalDpi xmlns:a14="http://schemas.microsoft.com/office/drawing/2010/main" val="0"/>
              </a:ext>
            </a:extLst>
          </a:blip>
          <a:srcRect/>
          <a:stretch>
            <a:fillRect/>
          </a:stretch>
        </p:blipFill>
        <p:spPr bwMode="auto">
          <a:xfrm>
            <a:off x="3933056" y="395536"/>
            <a:ext cx="2642870" cy="304800"/>
          </a:xfrm>
          <a:prstGeom prst="rect">
            <a:avLst/>
          </a:prstGeom>
          <a:noFill/>
          <a:ln>
            <a:noFill/>
          </a:ln>
          <a:effectLst/>
          <a:extLst/>
        </p:spPr>
      </p:pic>
      <p:pic>
        <p:nvPicPr>
          <p:cNvPr id="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188640" y="8316416"/>
            <a:ext cx="2051050" cy="69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descr="cid:image010.png@01D15F2A.371F2C30"/>
          <p:cNvPicPr/>
          <p:nvPr/>
        </p:nvPicPr>
        <p:blipFill>
          <a:blip r:embed="rId4">
            <a:extLst>
              <a:ext uri="{28A0092B-C50C-407E-A947-70E740481C1C}">
                <a14:useLocalDpi xmlns:a14="http://schemas.microsoft.com/office/drawing/2010/main" val="0"/>
              </a:ext>
            </a:extLst>
          </a:blip>
          <a:srcRect/>
          <a:stretch>
            <a:fillRect/>
          </a:stretch>
        </p:blipFill>
        <p:spPr bwMode="auto">
          <a:xfrm>
            <a:off x="3523481" y="8401188"/>
            <a:ext cx="819150" cy="523875"/>
          </a:xfrm>
          <a:prstGeom prst="rect">
            <a:avLst/>
          </a:prstGeom>
          <a:noFill/>
          <a:ln>
            <a:noFill/>
          </a:ln>
        </p:spPr>
      </p:pic>
      <p:pic>
        <p:nvPicPr>
          <p:cNvPr id="7" name="Image 6" descr="cid:image008.jpg@01D15F2A.371F2C30"/>
          <p:cNvPicPr/>
          <p:nvPr/>
        </p:nvPicPr>
        <p:blipFill>
          <a:blip r:embed="rId5">
            <a:extLst>
              <a:ext uri="{28A0092B-C50C-407E-A947-70E740481C1C}">
                <a14:useLocalDpi xmlns:a14="http://schemas.microsoft.com/office/drawing/2010/main" val="0"/>
              </a:ext>
            </a:extLst>
          </a:blip>
          <a:srcRect/>
          <a:stretch>
            <a:fillRect/>
          </a:stretch>
        </p:blipFill>
        <p:spPr bwMode="auto">
          <a:xfrm>
            <a:off x="4460983" y="8382138"/>
            <a:ext cx="914400" cy="542925"/>
          </a:xfrm>
          <a:prstGeom prst="rect">
            <a:avLst/>
          </a:prstGeom>
          <a:noFill/>
          <a:ln>
            <a:noFill/>
          </a:ln>
        </p:spPr>
      </p:pic>
      <p:pic>
        <p:nvPicPr>
          <p:cNvPr id="8" name="Image 7" descr="cid:image011.jpg@01D15F2A.371F2C30"/>
          <p:cNvPicPr/>
          <p:nvPr/>
        </p:nvPicPr>
        <p:blipFill>
          <a:blip r:embed="rId6">
            <a:extLst>
              <a:ext uri="{28A0092B-C50C-407E-A947-70E740481C1C}">
                <a14:useLocalDpi xmlns:a14="http://schemas.microsoft.com/office/drawing/2010/main" val="0"/>
              </a:ext>
            </a:extLst>
          </a:blip>
          <a:srcRect/>
          <a:stretch>
            <a:fillRect/>
          </a:stretch>
        </p:blipFill>
        <p:spPr bwMode="auto">
          <a:xfrm>
            <a:off x="5517232" y="8409721"/>
            <a:ext cx="1190625" cy="542925"/>
          </a:xfrm>
          <a:prstGeom prst="rect">
            <a:avLst/>
          </a:prstGeom>
          <a:noFill/>
          <a:ln>
            <a:noFill/>
          </a:ln>
        </p:spPr>
      </p:pic>
      <p:pic>
        <p:nvPicPr>
          <p:cNvPr id="9" name="Image 8"/>
          <p:cNvPicPr/>
          <p:nvPr/>
        </p:nvPicPr>
        <p:blipFill>
          <a:blip r:embed="rId7">
            <a:extLst>
              <a:ext uri="{28A0092B-C50C-407E-A947-70E740481C1C}">
                <a14:useLocalDpi xmlns:a14="http://schemas.microsoft.com/office/drawing/2010/main" val="0"/>
              </a:ext>
            </a:extLst>
          </a:blip>
          <a:srcRect/>
          <a:stretch>
            <a:fillRect/>
          </a:stretch>
        </p:blipFill>
        <p:spPr bwMode="auto">
          <a:xfrm>
            <a:off x="188640" y="251520"/>
            <a:ext cx="1840574" cy="5688631"/>
          </a:xfrm>
          <a:prstGeom prst="rect">
            <a:avLst/>
          </a:prstGeom>
          <a:noFill/>
        </p:spPr>
      </p:pic>
      <p:pic>
        <p:nvPicPr>
          <p:cNvPr id="10" name="Image 9"/>
          <p:cNvPicPr/>
          <p:nvPr/>
        </p:nvPicPr>
        <p:blipFill>
          <a:blip r:embed="rId8">
            <a:extLst>
              <a:ext uri="{28A0092B-C50C-407E-A947-70E740481C1C}">
                <a14:useLocalDpi xmlns:a14="http://schemas.microsoft.com/office/drawing/2010/main" val="0"/>
              </a:ext>
            </a:extLst>
          </a:blip>
          <a:srcRect/>
          <a:stretch>
            <a:fillRect/>
          </a:stretch>
        </p:blipFill>
        <p:spPr bwMode="auto">
          <a:xfrm>
            <a:off x="188640" y="5940151"/>
            <a:ext cx="1840573" cy="2232249"/>
          </a:xfrm>
          <a:prstGeom prst="rect">
            <a:avLst/>
          </a:prstGeom>
          <a:noFill/>
        </p:spPr>
      </p:pic>
      <p:sp>
        <p:nvSpPr>
          <p:cNvPr id="12" name="Zone de texte 12"/>
          <p:cNvSpPr txBox="1"/>
          <p:nvPr/>
        </p:nvSpPr>
        <p:spPr>
          <a:xfrm>
            <a:off x="2113743" y="899593"/>
            <a:ext cx="4594114" cy="7272808"/>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fr-FR" sz="1400" b="1" dirty="0">
                <a:solidFill>
                  <a:schemeClr val="accent1"/>
                </a:solidFill>
              </a:rPr>
              <a:t>Atelier et Chantier d’Insertion</a:t>
            </a:r>
          </a:p>
          <a:p>
            <a:r>
              <a:rPr lang="fr-FR" sz="1400" dirty="0"/>
              <a:t> </a:t>
            </a:r>
          </a:p>
          <a:p>
            <a:pPr algn="just"/>
            <a:r>
              <a:rPr lang="fr-FR" sz="1000" b="1" i="1" dirty="0"/>
              <a:t>Qualification des CDDI en  « salarié » ou « chômeur » dans le cadre du suivi des participants dans « Ma démarche FSE » </a:t>
            </a:r>
            <a:r>
              <a:rPr lang="fr-FR" sz="1000" b="1" i="1" dirty="0" smtClean="0"/>
              <a:t>:</a:t>
            </a:r>
          </a:p>
          <a:p>
            <a:pPr algn="just"/>
            <a:endParaRPr lang="fr-FR" sz="1000" dirty="0"/>
          </a:p>
          <a:p>
            <a:pPr lvl="0" algn="just"/>
            <a:r>
              <a:rPr lang="fr-FR" sz="1000" dirty="0"/>
              <a:t>Tout nouvel arrivant est qualifié de « chômeur ». En effet, il est en situation de recherche d’emploi et signe son contrat de travail au moment de son entrée dans l’action.</a:t>
            </a:r>
          </a:p>
          <a:p>
            <a:pPr algn="just"/>
            <a:r>
              <a:rPr lang="fr-FR" sz="1000" dirty="0"/>
              <a:t> </a:t>
            </a:r>
          </a:p>
          <a:p>
            <a:pPr lvl="0" algn="just"/>
            <a:r>
              <a:rPr lang="fr-FR" sz="1000" dirty="0"/>
              <a:t>Si le bénéficiaire de l’action est d’ores et déjà en contrat au moment de son entrée dans l’action (par exemple lors du renouvellement de l’opération FSE dans le cadre d’un nouveau conventionnement FSE), le participant est en emploi aidé IAE, il doit donc être considéré comme « En emploi aidé, yc IAE ». </a:t>
            </a:r>
          </a:p>
          <a:p>
            <a:pPr algn="just"/>
            <a:r>
              <a:rPr lang="fr-FR" sz="1000" dirty="0"/>
              <a:t> </a:t>
            </a:r>
          </a:p>
          <a:p>
            <a:pPr lvl="0" algn="just"/>
            <a:r>
              <a:rPr lang="fr-FR" sz="1000" dirty="0"/>
              <a:t>Toutefois, si le participant est inscrit à </a:t>
            </a:r>
            <a:r>
              <a:rPr lang="fr-FR" sz="1000" dirty="0" smtClean="0"/>
              <a:t>Pôle </a:t>
            </a:r>
            <a:r>
              <a:rPr lang="fr-FR" sz="1000" dirty="0"/>
              <a:t>emploi en activité réduite (catégorie B ou C), il doit être considéré comme « chômeur ». En revanche, selon les critères de Pôle Emploi, il peut être en catégorie E. Dans ce cas, il doit être considéré comme « en emploi aidé, yc IAE </a:t>
            </a:r>
            <a:r>
              <a:rPr lang="fr-FR" sz="1000" dirty="0" smtClean="0"/>
              <a:t>».</a:t>
            </a:r>
          </a:p>
          <a:p>
            <a:pPr lvl="0" algn="just"/>
            <a:endParaRPr lang="fr-FR" sz="1000" dirty="0"/>
          </a:p>
          <a:p>
            <a:pPr lvl="0" algn="just"/>
            <a:r>
              <a:rPr lang="fr-FR" sz="1000" dirty="0" smtClean="0"/>
              <a:t>En résumé : </a:t>
            </a:r>
          </a:p>
          <a:p>
            <a:pPr lvl="0"/>
            <a:endParaRPr lang="fr-FR" sz="1000" dirty="0"/>
          </a:p>
          <a:p>
            <a:pPr lvl="0"/>
            <a:endParaRPr lang="fr-FR" sz="1000" dirty="0" smtClean="0"/>
          </a:p>
          <a:p>
            <a:pPr lvl="0"/>
            <a:endParaRPr lang="fr-FR" sz="1000" dirty="0"/>
          </a:p>
          <a:p>
            <a:pPr>
              <a:lnSpc>
                <a:spcPct val="115000"/>
              </a:lnSpc>
              <a:spcAft>
                <a:spcPts val="0"/>
              </a:spcAft>
            </a:pPr>
            <a:r>
              <a:rPr lang="fr-FR" sz="1400" b="1" dirty="0">
                <a:solidFill>
                  <a:srgbClr val="1F497D"/>
                </a:solidFill>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marL="171450" lvl="0" indent="-171450" algn="just">
              <a:buFont typeface="Arial" panose="020B0604020202020204" pitchFamily="34" charset="0"/>
              <a:buChar char="•"/>
            </a:pPr>
            <a:r>
              <a:rPr lang="fr-FR" sz="1100" dirty="0">
                <a:effectLst/>
                <a:ea typeface="Times New Roman"/>
                <a:cs typeface="Times New Roman"/>
              </a:rPr>
              <a:t> </a:t>
            </a:r>
            <a:r>
              <a:rPr lang="fr-FR" sz="1000" i="1" dirty="0"/>
              <a:t>Bénéficiaire de l’activité réduite : </a:t>
            </a:r>
            <a:r>
              <a:rPr lang="fr-FR" sz="1000" dirty="0"/>
              <a:t>le salarié ne doit pas travailler plus de 110 heures au cours d'un mois civil et ne pas reprendre un emploi chez son ancien employeur.</a:t>
            </a:r>
          </a:p>
          <a:p>
            <a:pPr marL="171450" lvl="0" indent="-171450" algn="just">
              <a:buFont typeface="Arial" panose="020B0604020202020204" pitchFamily="34" charset="0"/>
              <a:buChar char="•"/>
            </a:pPr>
            <a:r>
              <a:rPr lang="fr-FR" sz="1000" i="1" dirty="0"/>
              <a:t>Justificatif :</a:t>
            </a:r>
            <a:r>
              <a:rPr lang="fr-FR" sz="1000" dirty="0"/>
              <a:t> attestation Pôle Emploi. </a:t>
            </a:r>
          </a:p>
          <a:p>
            <a:pPr algn="just"/>
            <a:r>
              <a:rPr lang="fr-FR" sz="1000" dirty="0"/>
              <a:t> </a:t>
            </a:r>
          </a:p>
          <a:p>
            <a:pPr algn="just"/>
            <a:r>
              <a:rPr lang="fr-FR" sz="1000" b="1" dirty="0"/>
              <a:t>Pour les structures n’ayant pas encore validé leur bilan 2015, nous vous remercions de prendre en compte ces derniers éléments et de faire évoluer vos données. </a:t>
            </a:r>
            <a:endParaRPr lang="fr-FR" sz="1000" b="1" dirty="0" smtClean="0"/>
          </a:p>
          <a:p>
            <a:pPr algn="just"/>
            <a:endParaRPr lang="fr-FR" sz="1000" b="1" dirty="0"/>
          </a:p>
          <a:p>
            <a:pPr algn="just"/>
            <a:r>
              <a:rPr lang="fr-FR" sz="1000" b="1" dirty="0"/>
              <a:t>Ces éléments sont à prendre en compte pour le suivi </a:t>
            </a:r>
            <a:r>
              <a:rPr lang="fr-FR" sz="1000" b="1" dirty="0" smtClean="0"/>
              <a:t>participants </a:t>
            </a:r>
            <a:r>
              <a:rPr lang="fr-FR" sz="1000" b="1" dirty="0"/>
              <a:t>2016.</a:t>
            </a:r>
          </a:p>
          <a:p>
            <a:pPr algn="just">
              <a:lnSpc>
                <a:spcPct val="115000"/>
              </a:lnSpc>
              <a:spcAft>
                <a:spcPts val="0"/>
              </a:spcAft>
            </a:pP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0"/>
              </a:spcAft>
            </a:pPr>
            <a:r>
              <a:rPr lang="fr-FR" sz="1100" dirty="0">
                <a:effectLst/>
                <a:ea typeface="Times New Roman"/>
                <a:cs typeface="Times New Roman"/>
              </a:rPr>
              <a:t> </a:t>
            </a:r>
            <a:endParaRPr lang="fr-FR" sz="1100" dirty="0">
              <a:effectLst/>
              <a:ea typeface="Calibri"/>
              <a:cs typeface="Times New Roman"/>
            </a:endParaRPr>
          </a:p>
          <a:p>
            <a:pPr algn="just">
              <a:lnSpc>
                <a:spcPct val="115000"/>
              </a:lnSpc>
              <a:spcAft>
                <a:spcPts val="1000"/>
              </a:spcAft>
            </a:pPr>
            <a:r>
              <a:rPr lang="fr-FR" sz="1100" dirty="0">
                <a:effectLst/>
                <a:ea typeface="Times New Roman"/>
                <a:cs typeface="Times New Roman"/>
              </a:rPr>
              <a:t> </a:t>
            </a:r>
            <a:endParaRPr lang="fr-FR" sz="1100" dirty="0">
              <a:effectLst/>
              <a:ea typeface="Calibri"/>
              <a:cs typeface="Times New Roman"/>
            </a:endParaRPr>
          </a:p>
        </p:txBody>
      </p:sp>
      <p:sp>
        <p:nvSpPr>
          <p:cNvPr id="2" name="Espace réservé du numéro de diapositive 1"/>
          <p:cNvSpPr>
            <a:spLocks noGrp="1"/>
          </p:cNvSpPr>
          <p:nvPr>
            <p:ph type="sldNum" sz="quarter" idx="12"/>
          </p:nvPr>
        </p:nvSpPr>
        <p:spPr/>
        <p:txBody>
          <a:bodyPr/>
          <a:lstStyle/>
          <a:p>
            <a:fld id="{FEE10A56-0BBB-4D80-B7EE-371FDD3FA053}" type="slidenum">
              <a:rPr lang="fr-FR" smtClean="0"/>
              <a:t>3</a:t>
            </a:fld>
            <a:endParaRPr lang="fr-FR" dirty="0"/>
          </a:p>
        </p:txBody>
      </p:sp>
      <p:graphicFrame>
        <p:nvGraphicFramePr>
          <p:cNvPr id="14" name="Tableau 13"/>
          <p:cNvGraphicFramePr>
            <a:graphicFrameLocks noGrp="1"/>
          </p:cNvGraphicFramePr>
          <p:nvPr>
            <p:extLst>
              <p:ext uri="{D42A27DB-BD31-4B8C-83A1-F6EECF244321}">
                <p14:modId xmlns:p14="http://schemas.microsoft.com/office/powerpoint/2010/main" val="2950918136"/>
              </p:ext>
            </p:extLst>
          </p:nvPr>
        </p:nvGraphicFramePr>
        <p:xfrm>
          <a:off x="2218705" y="4283968"/>
          <a:ext cx="4295457" cy="1329404"/>
        </p:xfrm>
        <a:graphic>
          <a:graphicData uri="http://schemas.openxmlformats.org/drawingml/2006/table">
            <a:tbl>
              <a:tblPr firstRow="1" firstCol="1" bandRow="1">
                <a:tableStyleId>{5C22544A-7EE6-4342-B048-85BDC9FD1C3A}</a:tableStyleId>
              </a:tblPr>
              <a:tblGrid>
                <a:gridCol w="2160556"/>
                <a:gridCol w="2134901"/>
              </a:tblGrid>
              <a:tr h="277844">
                <a:tc>
                  <a:txBody>
                    <a:bodyPr/>
                    <a:lstStyle/>
                    <a:p>
                      <a:pPr algn="ctr">
                        <a:lnSpc>
                          <a:spcPct val="115000"/>
                        </a:lnSpc>
                        <a:spcAft>
                          <a:spcPts val="1000"/>
                        </a:spcAft>
                      </a:pPr>
                      <a:r>
                        <a:rPr lang="fr-FR" sz="1000" dirty="0">
                          <a:effectLst/>
                        </a:rPr>
                        <a:t>Participant « Chômeur »</a:t>
                      </a:r>
                      <a:endParaRPr lang="fr-FR" sz="10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000" dirty="0">
                          <a:effectLst/>
                        </a:rPr>
                        <a:t>Participant « En emploi aidé, yc IAE »</a:t>
                      </a:r>
                      <a:endParaRPr lang="fr-FR" sz="1000" dirty="0">
                        <a:effectLst/>
                        <a:latin typeface="Calibri"/>
                        <a:ea typeface="Calibri"/>
                        <a:cs typeface="Times New Roman"/>
                      </a:endParaRPr>
                    </a:p>
                  </a:txBody>
                  <a:tcPr marL="68580" marR="68580" marT="0" marB="0" anchor="ctr"/>
                </a:tc>
              </a:tr>
              <a:tr h="682254">
                <a:tc>
                  <a:txBody>
                    <a:bodyPr/>
                    <a:lstStyle/>
                    <a:p>
                      <a:pPr algn="ctr">
                        <a:lnSpc>
                          <a:spcPct val="115000"/>
                        </a:lnSpc>
                        <a:spcAft>
                          <a:spcPts val="1000"/>
                        </a:spcAft>
                      </a:pPr>
                      <a:r>
                        <a:rPr lang="fr-FR" sz="1000" b="0" dirty="0">
                          <a:effectLst/>
                        </a:rPr>
                        <a:t>A l’entrée dans l’action FSE lors de la signature du contrat initial CDDI par le participant quel que soit le moment de l’entrée du participant dans l’action</a:t>
                      </a:r>
                      <a:endParaRPr lang="fr-FR" sz="1000" b="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000" b="0" dirty="0">
                          <a:effectLst/>
                        </a:rPr>
                        <a:t>CDDI au moment de l’entrée dans l’action FSE et non inscrit à PE en catégorie B ou C</a:t>
                      </a:r>
                      <a:endParaRPr lang="fr-FR" sz="1000" b="0" dirty="0">
                        <a:effectLst/>
                        <a:latin typeface="Calibri"/>
                        <a:ea typeface="Calibri"/>
                        <a:cs typeface="Times New Roman"/>
                      </a:endParaRPr>
                    </a:p>
                  </a:txBody>
                  <a:tcPr marL="68580" marR="68580" marT="0" marB="0" anchor="ctr"/>
                </a:tc>
              </a:tr>
              <a:tr h="336047">
                <a:tc>
                  <a:txBody>
                    <a:bodyPr/>
                    <a:lstStyle/>
                    <a:p>
                      <a:pPr algn="ctr">
                        <a:lnSpc>
                          <a:spcPct val="115000"/>
                        </a:lnSpc>
                        <a:spcAft>
                          <a:spcPts val="1000"/>
                        </a:spcAft>
                      </a:pPr>
                      <a:r>
                        <a:rPr lang="fr-FR" sz="1000" b="0" dirty="0">
                          <a:effectLst/>
                        </a:rPr>
                        <a:t>Participant en activité réduite catégorie B ou C Pôle Emploi</a:t>
                      </a:r>
                      <a:endParaRPr lang="fr-FR" sz="1000" b="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000" b="0" dirty="0">
                          <a:effectLst/>
                        </a:rPr>
                        <a:t>CDDI inscrit en catégorie E </a:t>
                      </a:r>
                      <a:endParaRPr lang="fr-FR" sz="1000" b="0" dirty="0">
                        <a:effectLst/>
                        <a:latin typeface="Calibri"/>
                        <a:ea typeface="Calibri"/>
                        <a:cs typeface="Times New Roman"/>
                      </a:endParaRPr>
                    </a:p>
                  </a:txBody>
                  <a:tcPr marL="68580" marR="68580" marT="0" marB="0" anchor="ctr"/>
                </a:tc>
              </a:tr>
            </a:tbl>
          </a:graphicData>
        </a:graphic>
      </p:graphicFrame>
      <p:pic>
        <p:nvPicPr>
          <p:cNvPr id="13" name="Imag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6132" y="8172400"/>
            <a:ext cx="867349" cy="867349"/>
          </a:xfrm>
          <a:prstGeom prst="rect">
            <a:avLst/>
          </a:prstGeom>
        </p:spPr>
      </p:pic>
    </p:spTree>
    <p:extLst>
      <p:ext uri="{BB962C8B-B14F-4D97-AF65-F5344CB8AC3E}">
        <p14:creationId xmlns:p14="http://schemas.microsoft.com/office/powerpoint/2010/main" val="404020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p:nvPr/>
        </p:nvPicPr>
        <p:blipFill>
          <a:blip r:embed="rId2">
            <a:extLst>
              <a:ext uri="{28A0092B-C50C-407E-A947-70E740481C1C}">
                <a14:useLocalDpi xmlns:a14="http://schemas.microsoft.com/office/drawing/2010/main" val="0"/>
              </a:ext>
            </a:extLst>
          </a:blip>
          <a:srcRect/>
          <a:stretch>
            <a:fillRect/>
          </a:stretch>
        </p:blipFill>
        <p:spPr bwMode="auto">
          <a:xfrm>
            <a:off x="3933056" y="395536"/>
            <a:ext cx="2642870" cy="304800"/>
          </a:xfrm>
          <a:prstGeom prst="rect">
            <a:avLst/>
          </a:prstGeom>
          <a:noFill/>
          <a:ln>
            <a:noFill/>
          </a:ln>
          <a:effectLst/>
          <a:extLst/>
        </p:spPr>
      </p:pic>
      <p:pic>
        <p:nvPicPr>
          <p:cNvPr id="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188640" y="8316416"/>
            <a:ext cx="2051050" cy="69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descr="cid:image010.png@01D15F2A.371F2C30"/>
          <p:cNvPicPr/>
          <p:nvPr/>
        </p:nvPicPr>
        <p:blipFill>
          <a:blip r:embed="rId4">
            <a:extLst>
              <a:ext uri="{28A0092B-C50C-407E-A947-70E740481C1C}">
                <a14:useLocalDpi xmlns:a14="http://schemas.microsoft.com/office/drawing/2010/main" val="0"/>
              </a:ext>
            </a:extLst>
          </a:blip>
          <a:srcRect/>
          <a:stretch>
            <a:fillRect/>
          </a:stretch>
        </p:blipFill>
        <p:spPr bwMode="auto">
          <a:xfrm>
            <a:off x="3523481" y="8401188"/>
            <a:ext cx="819150" cy="523875"/>
          </a:xfrm>
          <a:prstGeom prst="rect">
            <a:avLst/>
          </a:prstGeom>
          <a:noFill/>
          <a:ln>
            <a:noFill/>
          </a:ln>
        </p:spPr>
      </p:pic>
      <p:pic>
        <p:nvPicPr>
          <p:cNvPr id="7" name="Image 6" descr="cid:image008.jpg@01D15F2A.371F2C30"/>
          <p:cNvPicPr/>
          <p:nvPr/>
        </p:nvPicPr>
        <p:blipFill>
          <a:blip r:embed="rId5">
            <a:extLst>
              <a:ext uri="{28A0092B-C50C-407E-A947-70E740481C1C}">
                <a14:useLocalDpi xmlns:a14="http://schemas.microsoft.com/office/drawing/2010/main" val="0"/>
              </a:ext>
            </a:extLst>
          </a:blip>
          <a:srcRect/>
          <a:stretch>
            <a:fillRect/>
          </a:stretch>
        </p:blipFill>
        <p:spPr bwMode="auto">
          <a:xfrm>
            <a:off x="4460983" y="8382138"/>
            <a:ext cx="914400" cy="542925"/>
          </a:xfrm>
          <a:prstGeom prst="rect">
            <a:avLst/>
          </a:prstGeom>
          <a:noFill/>
          <a:ln>
            <a:noFill/>
          </a:ln>
        </p:spPr>
      </p:pic>
      <p:pic>
        <p:nvPicPr>
          <p:cNvPr id="8" name="Image 7" descr="cid:image011.jpg@01D15F2A.371F2C30"/>
          <p:cNvPicPr/>
          <p:nvPr/>
        </p:nvPicPr>
        <p:blipFill>
          <a:blip r:embed="rId6">
            <a:extLst>
              <a:ext uri="{28A0092B-C50C-407E-A947-70E740481C1C}">
                <a14:useLocalDpi xmlns:a14="http://schemas.microsoft.com/office/drawing/2010/main" val="0"/>
              </a:ext>
            </a:extLst>
          </a:blip>
          <a:srcRect/>
          <a:stretch>
            <a:fillRect/>
          </a:stretch>
        </p:blipFill>
        <p:spPr bwMode="auto">
          <a:xfrm>
            <a:off x="5517232" y="8409721"/>
            <a:ext cx="1190625" cy="542925"/>
          </a:xfrm>
          <a:prstGeom prst="rect">
            <a:avLst/>
          </a:prstGeom>
          <a:noFill/>
          <a:ln>
            <a:noFill/>
          </a:ln>
        </p:spPr>
      </p:pic>
      <p:pic>
        <p:nvPicPr>
          <p:cNvPr id="9" name="Image 8"/>
          <p:cNvPicPr/>
          <p:nvPr/>
        </p:nvPicPr>
        <p:blipFill>
          <a:blip r:embed="rId7">
            <a:extLst>
              <a:ext uri="{28A0092B-C50C-407E-A947-70E740481C1C}">
                <a14:useLocalDpi xmlns:a14="http://schemas.microsoft.com/office/drawing/2010/main" val="0"/>
              </a:ext>
            </a:extLst>
          </a:blip>
          <a:srcRect/>
          <a:stretch>
            <a:fillRect/>
          </a:stretch>
        </p:blipFill>
        <p:spPr bwMode="auto">
          <a:xfrm>
            <a:off x="188640" y="251520"/>
            <a:ext cx="1840574" cy="5688631"/>
          </a:xfrm>
          <a:prstGeom prst="rect">
            <a:avLst/>
          </a:prstGeom>
          <a:noFill/>
        </p:spPr>
      </p:pic>
      <p:pic>
        <p:nvPicPr>
          <p:cNvPr id="10" name="Image 9"/>
          <p:cNvPicPr/>
          <p:nvPr/>
        </p:nvPicPr>
        <p:blipFill>
          <a:blip r:embed="rId8">
            <a:extLst>
              <a:ext uri="{28A0092B-C50C-407E-A947-70E740481C1C}">
                <a14:useLocalDpi xmlns:a14="http://schemas.microsoft.com/office/drawing/2010/main" val="0"/>
              </a:ext>
            </a:extLst>
          </a:blip>
          <a:srcRect/>
          <a:stretch>
            <a:fillRect/>
          </a:stretch>
        </p:blipFill>
        <p:spPr bwMode="auto">
          <a:xfrm>
            <a:off x="188640" y="5940151"/>
            <a:ext cx="1840573" cy="2232249"/>
          </a:xfrm>
          <a:prstGeom prst="rect">
            <a:avLst/>
          </a:prstGeom>
          <a:noFill/>
        </p:spPr>
      </p:pic>
      <p:sp>
        <p:nvSpPr>
          <p:cNvPr id="12" name="Zone de texte 12"/>
          <p:cNvSpPr txBox="1"/>
          <p:nvPr/>
        </p:nvSpPr>
        <p:spPr>
          <a:xfrm>
            <a:off x="2078153" y="827584"/>
            <a:ext cx="4594114" cy="7344816"/>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r>
              <a:rPr lang="fr-FR" sz="1400" b="1" dirty="0" smtClean="0">
                <a:solidFill>
                  <a:srgbClr val="4F81BD"/>
                </a:solidFill>
              </a:rPr>
              <a:t>Le </a:t>
            </a:r>
            <a:r>
              <a:rPr lang="fr-FR" sz="1400" b="1" dirty="0">
                <a:solidFill>
                  <a:srgbClr val="4F81BD"/>
                </a:solidFill>
              </a:rPr>
              <a:t>mois de l’Europe </a:t>
            </a:r>
          </a:p>
          <a:p>
            <a:pPr lvl="0"/>
            <a:endParaRPr lang="fr-FR" sz="400" b="1" dirty="0">
              <a:solidFill>
                <a:srgbClr val="4F81BD"/>
              </a:solidFill>
            </a:endParaRPr>
          </a:p>
          <a:p>
            <a:pPr lvl="0" algn="just"/>
            <a:r>
              <a:rPr lang="fr-FR" sz="1000" dirty="0">
                <a:solidFill>
                  <a:prstClr val="black"/>
                </a:solidFill>
              </a:rPr>
              <a:t>Le mois de mai, c’est le mois de l’Europe ! </a:t>
            </a:r>
          </a:p>
          <a:p>
            <a:pPr lvl="0" algn="just"/>
            <a:r>
              <a:rPr lang="fr-FR" sz="1000" dirty="0">
                <a:solidFill>
                  <a:prstClr val="black"/>
                </a:solidFill>
              </a:rPr>
              <a:t> </a:t>
            </a:r>
          </a:p>
          <a:p>
            <a:pPr lvl="0" algn="just"/>
            <a:r>
              <a:rPr lang="fr-FR" sz="1000" dirty="0">
                <a:solidFill>
                  <a:prstClr val="black"/>
                </a:solidFill>
              </a:rPr>
              <a:t>Le mois de mai revêt une signification particulière dans l’histoire de la construction européenne. C’est en effet le 9 mai 1950 que Robert Schuman, alors Ministre français des Affaires Etrangères, fait sa fameuse déclaration et propose la création de la Communauté Européenne du Charbon et de l’Acier.</a:t>
            </a:r>
          </a:p>
          <a:p>
            <a:pPr lvl="0" algn="just"/>
            <a:endParaRPr lang="fr-FR" sz="1000" dirty="0">
              <a:solidFill>
                <a:prstClr val="black"/>
              </a:solidFill>
            </a:endParaRPr>
          </a:p>
          <a:p>
            <a:pPr lvl="0" algn="just"/>
            <a:r>
              <a:rPr lang="fr-FR" sz="1000" dirty="0">
                <a:solidFill>
                  <a:prstClr val="black"/>
                </a:solidFill>
              </a:rPr>
              <a:t>Mais, cela fait aussi référence au 5 mai 1949, date de création à Strasbourg  du Conseil de l’Europe qui a pour mission d’assurer la préservation des Droits de l’Homme en Europe.</a:t>
            </a:r>
          </a:p>
          <a:p>
            <a:pPr lvl="0" algn="just"/>
            <a:r>
              <a:rPr lang="fr-FR" sz="1000" dirty="0">
                <a:solidFill>
                  <a:prstClr val="black"/>
                </a:solidFill>
              </a:rPr>
              <a:t> </a:t>
            </a:r>
            <a:br>
              <a:rPr lang="fr-FR" sz="1000" dirty="0">
                <a:solidFill>
                  <a:prstClr val="black"/>
                </a:solidFill>
              </a:rPr>
            </a:br>
            <a:r>
              <a:rPr lang="fr-FR" sz="1000" b="1" dirty="0">
                <a:solidFill>
                  <a:prstClr val="black"/>
                </a:solidFill>
              </a:rPr>
              <a:t>Grâce à l’organisation de manifestations et d’événements en lien avec les thématiques européennes, le Mois de l’Europe est l’occasion de promouvoir les valeurs européennes et de valoriser l’impact de l’Europe dans le quotidien des citoyens.</a:t>
            </a:r>
            <a:endParaRPr lang="fr-FR" sz="1000" dirty="0">
              <a:solidFill>
                <a:prstClr val="black"/>
              </a:solidFill>
            </a:endParaRPr>
          </a:p>
          <a:p>
            <a:pPr lvl="0" algn="just"/>
            <a:r>
              <a:rPr lang="fr-FR" sz="1000" dirty="0">
                <a:solidFill>
                  <a:prstClr val="black"/>
                </a:solidFill>
              </a:rPr>
              <a:t> </a:t>
            </a:r>
          </a:p>
          <a:p>
            <a:pPr lvl="0" algn="just"/>
            <a:r>
              <a:rPr lang="fr-FR" sz="1000" dirty="0">
                <a:solidFill>
                  <a:prstClr val="black"/>
                </a:solidFill>
              </a:rPr>
              <a:t>Vous pouvez retrouver l’agenda du mois de l’Europe en région Alsace-Champagne-Ardenne-Lorraine à l’adresse suivante : </a:t>
            </a:r>
          </a:p>
          <a:p>
            <a:pPr lvl="0" algn="just"/>
            <a:r>
              <a:rPr lang="fr-FR" sz="1000" u="sng" dirty="0">
                <a:solidFill>
                  <a:prstClr val="black"/>
                </a:solidFill>
                <a:hlinkClick r:id="rId9"/>
              </a:rPr>
              <a:t>http://www.alsacechampagneardennelorraine.eu/mois-europe/agenda/</a:t>
            </a:r>
            <a:endParaRPr lang="fr-FR" sz="1000" dirty="0">
              <a:solidFill>
                <a:prstClr val="black"/>
              </a:solidFill>
            </a:endParaRPr>
          </a:p>
          <a:p>
            <a:pPr lvl="0" algn="just"/>
            <a:r>
              <a:rPr lang="fr-FR" sz="1000" dirty="0">
                <a:solidFill>
                  <a:prstClr val="black"/>
                </a:solidFill>
              </a:rPr>
              <a:t>  </a:t>
            </a:r>
          </a:p>
          <a:p>
            <a:pPr lvl="0" algn="just"/>
            <a:r>
              <a:rPr lang="fr-FR" sz="1000" dirty="0">
                <a:solidFill>
                  <a:prstClr val="black"/>
                </a:solidFill>
              </a:rPr>
              <a:t>Nous en profitons vous rappeler le rôle du Fonds Social Européen :</a:t>
            </a:r>
          </a:p>
          <a:p>
            <a:pPr lvl="0" algn="just"/>
            <a:r>
              <a:rPr lang="fr-FR" sz="1000" dirty="0">
                <a:solidFill>
                  <a:prstClr val="black"/>
                </a:solidFill>
              </a:rPr>
              <a:t> </a:t>
            </a:r>
          </a:p>
          <a:p>
            <a:pPr marL="171450" lvl="0" indent="-171450" algn="just">
              <a:buFont typeface="Arial" panose="020B0604020202020204" pitchFamily="34" charset="0"/>
              <a:buChar char="•"/>
            </a:pPr>
            <a:r>
              <a:rPr lang="fr-FR" sz="1000" dirty="0">
                <a:solidFill>
                  <a:prstClr val="black"/>
                </a:solidFill>
              </a:rPr>
              <a:t>améliorer les possibilités d’emploi,                   </a:t>
            </a:r>
          </a:p>
          <a:p>
            <a:pPr marL="171450" lvl="0" indent="-171450" algn="just">
              <a:buFont typeface="Arial" panose="020B0604020202020204" pitchFamily="34" charset="0"/>
              <a:buChar char="•"/>
            </a:pPr>
            <a:r>
              <a:rPr lang="fr-FR" sz="1000" dirty="0">
                <a:solidFill>
                  <a:prstClr val="black"/>
                </a:solidFill>
              </a:rPr>
              <a:t>renforcer l’inclusion sociale, </a:t>
            </a:r>
          </a:p>
          <a:p>
            <a:pPr marL="171450" lvl="0" indent="-171450" algn="just">
              <a:buFont typeface="Arial" panose="020B0604020202020204" pitchFamily="34" charset="0"/>
              <a:buChar char="•"/>
            </a:pPr>
            <a:r>
              <a:rPr lang="fr-FR" sz="1000" dirty="0">
                <a:solidFill>
                  <a:prstClr val="black"/>
                </a:solidFill>
              </a:rPr>
              <a:t>lutter contre la pauvreté,               </a:t>
            </a:r>
          </a:p>
          <a:p>
            <a:pPr marL="171450" lvl="0" indent="-171450" algn="just">
              <a:buFont typeface="Arial" panose="020B0604020202020204" pitchFamily="34" charset="0"/>
              <a:buChar char="•"/>
            </a:pPr>
            <a:r>
              <a:rPr lang="fr-FR" sz="1000" dirty="0">
                <a:solidFill>
                  <a:prstClr val="black"/>
                </a:solidFill>
              </a:rPr>
              <a:t>promouvoir l’éducation, l’acquisition de compétences et l’apprentissage tout au long de la vie, </a:t>
            </a:r>
          </a:p>
          <a:p>
            <a:pPr marL="171450" lvl="0" indent="-171450" algn="just">
              <a:buFont typeface="Arial" panose="020B0604020202020204" pitchFamily="34" charset="0"/>
              <a:buChar char="•"/>
            </a:pPr>
            <a:r>
              <a:rPr lang="fr-FR" sz="1000" dirty="0">
                <a:solidFill>
                  <a:prstClr val="black"/>
                </a:solidFill>
              </a:rPr>
              <a:t>élaborer des politiques globales et pérennes d’inclusion active</a:t>
            </a:r>
            <a:r>
              <a:rPr lang="fr-FR" sz="1000" dirty="0" smtClean="0">
                <a:solidFill>
                  <a:prstClr val="black"/>
                </a:solidFill>
              </a:rPr>
              <a:t>.</a:t>
            </a:r>
          </a:p>
          <a:p>
            <a:pPr marL="171450" lvl="0" indent="-171450" algn="just">
              <a:buFont typeface="Arial" panose="020B0604020202020204" pitchFamily="34" charset="0"/>
              <a:buChar char="•"/>
            </a:pPr>
            <a:endParaRPr lang="fr-FR" sz="1000" dirty="0">
              <a:solidFill>
                <a:prstClr val="black"/>
              </a:solidFill>
            </a:endParaRPr>
          </a:p>
          <a:p>
            <a:r>
              <a:rPr lang="fr-FR" sz="1000" b="1" dirty="0">
                <a:solidFill>
                  <a:schemeClr val="accent1"/>
                </a:solidFill>
              </a:rPr>
              <a:t>Parlons d’Eu(x)</a:t>
            </a:r>
            <a:r>
              <a:rPr lang="fr-FR" sz="1000" b="1" dirty="0" err="1">
                <a:solidFill>
                  <a:schemeClr val="accent1"/>
                </a:solidFill>
              </a:rPr>
              <a:t>rope</a:t>
            </a:r>
            <a:r>
              <a:rPr lang="fr-FR" sz="1000" b="1" dirty="0">
                <a:solidFill>
                  <a:schemeClr val="accent1"/>
                </a:solidFill>
              </a:rPr>
              <a:t> </a:t>
            </a:r>
            <a:r>
              <a:rPr lang="fr-FR" sz="1000" b="1" dirty="0" smtClean="0">
                <a:solidFill>
                  <a:schemeClr val="accent1"/>
                </a:solidFill>
              </a:rPr>
              <a:t>: soyez nombreux à vous exprimer !</a:t>
            </a:r>
            <a:endParaRPr lang="fr-FR" sz="1000" b="1" dirty="0">
              <a:solidFill>
                <a:schemeClr val="accent1"/>
              </a:solidFill>
            </a:endParaRPr>
          </a:p>
          <a:p>
            <a:endParaRPr lang="fr-FR" sz="1000" b="1" dirty="0">
              <a:solidFill>
                <a:schemeClr val="accent1"/>
              </a:solidFill>
            </a:endParaRPr>
          </a:p>
          <a:p>
            <a:r>
              <a:rPr lang="fr-FR" sz="1000" dirty="0"/>
              <a:t>Aussi, le service des interventions du Fonds Social Européen (F.S.E.) de la </a:t>
            </a:r>
            <a:r>
              <a:rPr lang="fr-FR" sz="1000" dirty="0" err="1"/>
              <a:t>Direccte</a:t>
            </a:r>
            <a:r>
              <a:rPr lang="fr-FR" sz="1000" dirty="0"/>
              <a:t> Alsace-Champagne-Ardenne-Lorraine souhaite connaître VOTRE vision de l’Europe et la faire partager au grand public via notre site Web. </a:t>
            </a:r>
          </a:p>
          <a:p>
            <a:r>
              <a:rPr lang="fr-FR" sz="1000" dirty="0"/>
              <a:t> </a:t>
            </a:r>
          </a:p>
          <a:p>
            <a:r>
              <a:rPr lang="fr-FR" sz="1000" dirty="0"/>
              <a:t>C’est pour cela que nous vous proposons à vous, personnels de structures et à vos bénéficiaires, de vous exprimer autour de votre expérience de l’Europe, à travers tous supports dématérialisés tels que :</a:t>
            </a:r>
          </a:p>
          <a:p>
            <a:pPr marL="171450" lvl="0" indent="-171450">
              <a:buFont typeface="Arial" panose="020B0604020202020204" pitchFamily="34" charset="0"/>
              <a:buChar char="•"/>
            </a:pPr>
            <a:r>
              <a:rPr lang="fr-FR" sz="1000" dirty="0"/>
              <a:t>une </a:t>
            </a:r>
            <a:r>
              <a:rPr lang="fr-FR" sz="1000" b="1" dirty="0"/>
              <a:t>photographie </a:t>
            </a:r>
            <a:r>
              <a:rPr lang="fr-FR" sz="1000" dirty="0"/>
              <a:t>ou un </a:t>
            </a:r>
            <a:r>
              <a:rPr lang="fr-FR" sz="1000" b="1" dirty="0"/>
              <a:t>film </a:t>
            </a:r>
            <a:r>
              <a:rPr lang="fr-FR" sz="1000" dirty="0"/>
              <a:t>en lien avec l’Europe, qui pourrait être prise lors d’activités faisant partie des actions conventionnées par le F.S.E.</a:t>
            </a:r>
          </a:p>
          <a:p>
            <a:pPr marL="171450" lvl="0" indent="-171450">
              <a:buFont typeface="Arial" panose="020B0604020202020204" pitchFamily="34" charset="0"/>
              <a:buChar char="•"/>
            </a:pPr>
            <a:r>
              <a:rPr lang="fr-FR" sz="1000" dirty="0"/>
              <a:t>en </a:t>
            </a:r>
            <a:r>
              <a:rPr lang="fr-FR" sz="1000" b="1" dirty="0"/>
              <a:t>exprimant votre vision de l’Europe</a:t>
            </a:r>
            <a:r>
              <a:rPr lang="fr-FR" sz="1000" dirty="0"/>
              <a:t> sur tout autre support </a:t>
            </a:r>
          </a:p>
          <a:p>
            <a:r>
              <a:rPr lang="fr-FR" sz="1000" dirty="0"/>
              <a:t>Vos productions seront à envoyer par retour de mail à l’adresse suivante : </a:t>
            </a:r>
          </a:p>
          <a:p>
            <a:r>
              <a:rPr lang="fr-FR" sz="1000" b="1" u="sng" dirty="0">
                <a:hlinkClick r:id="rId10"/>
              </a:rPr>
              <a:t>champ.fse@direccte.gouv.fr</a:t>
            </a:r>
            <a:endParaRPr lang="fr-FR" sz="1000" dirty="0"/>
          </a:p>
          <a:p>
            <a:r>
              <a:rPr lang="fr-FR" sz="1000" dirty="0"/>
              <a:t> </a:t>
            </a:r>
          </a:p>
          <a:p>
            <a:r>
              <a:rPr lang="fr-FR" sz="1000" dirty="0"/>
              <a:t>Vous avez </a:t>
            </a:r>
            <a:r>
              <a:rPr lang="fr-FR" sz="1000" u="sng" dirty="0"/>
              <a:t>tout le mois de mai</a:t>
            </a:r>
            <a:r>
              <a:rPr lang="fr-FR" sz="1000" dirty="0"/>
              <a:t> pour faire valoir votre vision de l’Europe </a:t>
            </a:r>
            <a:r>
              <a:rPr lang="fr-FR" sz="1000" dirty="0" smtClean="0"/>
              <a:t>!</a:t>
            </a:r>
            <a:endParaRPr lang="fr-FR" sz="1000" dirty="0"/>
          </a:p>
          <a:p>
            <a:pPr lvl="0" algn="just"/>
            <a:endParaRPr lang="fr-FR" sz="1000" dirty="0">
              <a:solidFill>
                <a:prstClr val="black"/>
              </a:solidFill>
            </a:endParaRPr>
          </a:p>
          <a:p>
            <a:pPr marL="171450" lvl="0" indent="-171450">
              <a:buFont typeface="Arial" panose="020B0604020202020204" pitchFamily="34" charset="0"/>
              <a:buChar char="•"/>
            </a:pPr>
            <a:endParaRPr lang="fr-FR" sz="1000" dirty="0">
              <a:solidFill>
                <a:prstClr val="black"/>
              </a:solidFill>
            </a:endParaRPr>
          </a:p>
          <a:p>
            <a:pPr lvl="0"/>
            <a:endParaRPr lang="fr-FR" sz="1000" dirty="0">
              <a:solidFill>
                <a:prstClr val="black"/>
              </a:solidFill>
            </a:endParaRPr>
          </a:p>
        </p:txBody>
      </p:sp>
      <p:sp>
        <p:nvSpPr>
          <p:cNvPr id="2" name="Espace réservé du numéro de diapositive 1"/>
          <p:cNvSpPr>
            <a:spLocks noGrp="1"/>
          </p:cNvSpPr>
          <p:nvPr>
            <p:ph type="sldNum" sz="quarter" idx="12"/>
          </p:nvPr>
        </p:nvSpPr>
        <p:spPr/>
        <p:txBody>
          <a:bodyPr/>
          <a:lstStyle/>
          <a:p>
            <a:fld id="{FEE10A56-0BBB-4D80-B7EE-371FDD3FA053}" type="slidenum">
              <a:rPr lang="fr-FR" smtClean="0"/>
              <a:t>4</a:t>
            </a:fld>
            <a:endParaRPr lang="fr-FR" dirty="0"/>
          </a:p>
        </p:txBody>
      </p:sp>
      <p:pic>
        <p:nvPicPr>
          <p:cNvPr id="11" name="Imag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56132" y="8274357"/>
            <a:ext cx="867349" cy="867349"/>
          </a:xfrm>
          <a:prstGeom prst="rect">
            <a:avLst/>
          </a:prstGeom>
        </p:spPr>
      </p:pic>
    </p:spTree>
    <p:extLst>
      <p:ext uri="{BB962C8B-B14F-4D97-AF65-F5344CB8AC3E}">
        <p14:creationId xmlns:p14="http://schemas.microsoft.com/office/powerpoint/2010/main" val="62859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p:nvPr/>
        </p:nvPicPr>
        <p:blipFill>
          <a:blip r:embed="rId2">
            <a:extLst>
              <a:ext uri="{28A0092B-C50C-407E-A947-70E740481C1C}">
                <a14:useLocalDpi xmlns:a14="http://schemas.microsoft.com/office/drawing/2010/main" val="0"/>
              </a:ext>
            </a:extLst>
          </a:blip>
          <a:srcRect/>
          <a:stretch>
            <a:fillRect/>
          </a:stretch>
        </p:blipFill>
        <p:spPr bwMode="auto">
          <a:xfrm>
            <a:off x="3933056" y="395536"/>
            <a:ext cx="2642870" cy="304800"/>
          </a:xfrm>
          <a:prstGeom prst="rect">
            <a:avLst/>
          </a:prstGeom>
          <a:noFill/>
          <a:ln>
            <a:noFill/>
          </a:ln>
          <a:effectLst/>
          <a:extLst/>
        </p:spPr>
      </p:pic>
      <p:pic>
        <p:nvPicPr>
          <p:cNvPr id="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188640" y="8316416"/>
            <a:ext cx="2051050" cy="69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descr="cid:image010.png@01D15F2A.371F2C30"/>
          <p:cNvPicPr/>
          <p:nvPr/>
        </p:nvPicPr>
        <p:blipFill>
          <a:blip r:embed="rId4">
            <a:extLst>
              <a:ext uri="{28A0092B-C50C-407E-A947-70E740481C1C}">
                <a14:useLocalDpi xmlns:a14="http://schemas.microsoft.com/office/drawing/2010/main" val="0"/>
              </a:ext>
            </a:extLst>
          </a:blip>
          <a:srcRect/>
          <a:stretch>
            <a:fillRect/>
          </a:stretch>
        </p:blipFill>
        <p:spPr bwMode="auto">
          <a:xfrm>
            <a:off x="3523481" y="8401188"/>
            <a:ext cx="819150" cy="523875"/>
          </a:xfrm>
          <a:prstGeom prst="rect">
            <a:avLst/>
          </a:prstGeom>
          <a:noFill/>
          <a:ln>
            <a:noFill/>
          </a:ln>
        </p:spPr>
      </p:pic>
      <p:pic>
        <p:nvPicPr>
          <p:cNvPr id="7" name="Image 6" descr="cid:image008.jpg@01D15F2A.371F2C30"/>
          <p:cNvPicPr/>
          <p:nvPr/>
        </p:nvPicPr>
        <p:blipFill>
          <a:blip r:embed="rId5">
            <a:extLst>
              <a:ext uri="{28A0092B-C50C-407E-A947-70E740481C1C}">
                <a14:useLocalDpi xmlns:a14="http://schemas.microsoft.com/office/drawing/2010/main" val="0"/>
              </a:ext>
            </a:extLst>
          </a:blip>
          <a:srcRect/>
          <a:stretch>
            <a:fillRect/>
          </a:stretch>
        </p:blipFill>
        <p:spPr bwMode="auto">
          <a:xfrm>
            <a:off x="4460983" y="8382138"/>
            <a:ext cx="914400" cy="542925"/>
          </a:xfrm>
          <a:prstGeom prst="rect">
            <a:avLst/>
          </a:prstGeom>
          <a:noFill/>
          <a:ln>
            <a:noFill/>
          </a:ln>
        </p:spPr>
      </p:pic>
      <p:pic>
        <p:nvPicPr>
          <p:cNvPr id="8" name="Image 7" descr="cid:image011.jpg@01D15F2A.371F2C30"/>
          <p:cNvPicPr/>
          <p:nvPr/>
        </p:nvPicPr>
        <p:blipFill>
          <a:blip r:embed="rId6">
            <a:extLst>
              <a:ext uri="{28A0092B-C50C-407E-A947-70E740481C1C}">
                <a14:useLocalDpi xmlns:a14="http://schemas.microsoft.com/office/drawing/2010/main" val="0"/>
              </a:ext>
            </a:extLst>
          </a:blip>
          <a:srcRect/>
          <a:stretch>
            <a:fillRect/>
          </a:stretch>
        </p:blipFill>
        <p:spPr bwMode="auto">
          <a:xfrm>
            <a:off x="5517232" y="8409721"/>
            <a:ext cx="1190625" cy="542925"/>
          </a:xfrm>
          <a:prstGeom prst="rect">
            <a:avLst/>
          </a:prstGeom>
          <a:noFill/>
          <a:ln>
            <a:noFill/>
          </a:ln>
        </p:spPr>
      </p:pic>
      <p:pic>
        <p:nvPicPr>
          <p:cNvPr id="9" name="Image 8"/>
          <p:cNvPicPr/>
          <p:nvPr/>
        </p:nvPicPr>
        <p:blipFill>
          <a:blip r:embed="rId7">
            <a:extLst>
              <a:ext uri="{28A0092B-C50C-407E-A947-70E740481C1C}">
                <a14:useLocalDpi xmlns:a14="http://schemas.microsoft.com/office/drawing/2010/main" val="0"/>
              </a:ext>
            </a:extLst>
          </a:blip>
          <a:srcRect/>
          <a:stretch>
            <a:fillRect/>
          </a:stretch>
        </p:blipFill>
        <p:spPr bwMode="auto">
          <a:xfrm>
            <a:off x="188640" y="251520"/>
            <a:ext cx="1840574" cy="5688631"/>
          </a:xfrm>
          <a:prstGeom prst="rect">
            <a:avLst/>
          </a:prstGeom>
          <a:noFill/>
        </p:spPr>
      </p:pic>
      <p:pic>
        <p:nvPicPr>
          <p:cNvPr id="10" name="Image 9"/>
          <p:cNvPicPr/>
          <p:nvPr/>
        </p:nvPicPr>
        <p:blipFill>
          <a:blip r:embed="rId8">
            <a:extLst>
              <a:ext uri="{28A0092B-C50C-407E-A947-70E740481C1C}">
                <a14:useLocalDpi xmlns:a14="http://schemas.microsoft.com/office/drawing/2010/main" val="0"/>
              </a:ext>
            </a:extLst>
          </a:blip>
          <a:srcRect/>
          <a:stretch>
            <a:fillRect/>
          </a:stretch>
        </p:blipFill>
        <p:spPr bwMode="auto">
          <a:xfrm>
            <a:off x="188640" y="5940151"/>
            <a:ext cx="1840573" cy="2232249"/>
          </a:xfrm>
          <a:prstGeom prst="rect">
            <a:avLst/>
          </a:prstGeom>
          <a:noFill/>
        </p:spPr>
      </p:pic>
      <p:sp>
        <p:nvSpPr>
          <p:cNvPr id="12" name="Zone de texte 12"/>
          <p:cNvSpPr txBox="1"/>
          <p:nvPr/>
        </p:nvSpPr>
        <p:spPr>
          <a:xfrm>
            <a:off x="2078153" y="1043607"/>
            <a:ext cx="4594114" cy="7128793"/>
          </a:xfrm>
          <a:prstGeom prst="rect">
            <a:avLst/>
          </a:prstGeom>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fr-FR" sz="1400" b="1" dirty="0" smtClean="0">
              <a:solidFill>
                <a:schemeClr val="accent1"/>
              </a:solidFill>
            </a:endParaRPr>
          </a:p>
          <a:p>
            <a:pPr lvl="0"/>
            <a:r>
              <a:rPr lang="fr-FR" sz="1000" b="1" dirty="0">
                <a:solidFill>
                  <a:prstClr val="black"/>
                </a:solidFill>
              </a:rPr>
              <a:t> </a:t>
            </a:r>
            <a:r>
              <a:rPr lang="fr-FR" sz="1400" b="1" dirty="0" smtClean="0">
                <a:solidFill>
                  <a:schemeClr val="accent1"/>
                </a:solidFill>
              </a:rPr>
              <a:t>Les </a:t>
            </a:r>
            <a:r>
              <a:rPr lang="fr-FR" sz="1400" b="1" dirty="0">
                <a:solidFill>
                  <a:schemeClr val="accent1"/>
                </a:solidFill>
              </a:rPr>
              <a:t>Liens utiles </a:t>
            </a:r>
          </a:p>
          <a:p>
            <a:endParaRPr lang="fr-FR" sz="1400" dirty="0" smtClean="0"/>
          </a:p>
          <a:p>
            <a:pPr algn="ctr"/>
            <a:r>
              <a:rPr lang="fr-FR" sz="1000" u="sng" dirty="0" smtClean="0">
                <a:hlinkClick r:id="rId9"/>
              </a:rPr>
              <a:t>http://alsace-champagne-ardenne-lorraine.direccte.gouv.fr/</a:t>
            </a:r>
            <a:r>
              <a:rPr lang="fr-FR" sz="1000" dirty="0" smtClean="0"/>
              <a:t> </a:t>
            </a:r>
          </a:p>
          <a:p>
            <a:pPr algn="ctr"/>
            <a:r>
              <a:rPr lang="fr-FR" sz="1000" dirty="0" smtClean="0"/>
              <a:t> </a:t>
            </a:r>
          </a:p>
          <a:p>
            <a:pPr algn="ctr"/>
            <a:r>
              <a:rPr lang="fr-FR" sz="1000" u="sng" dirty="0" smtClean="0">
                <a:hlinkClick r:id="rId10"/>
              </a:rPr>
              <a:t>http://www.europe-en-alsace.eu/</a:t>
            </a:r>
            <a:endParaRPr lang="fr-FR" sz="1000" u="sng" dirty="0" smtClean="0"/>
          </a:p>
          <a:p>
            <a:pPr algn="ctr"/>
            <a:endParaRPr lang="fr-FR" sz="1000" u="sng" dirty="0"/>
          </a:p>
          <a:p>
            <a:pPr algn="ctr"/>
            <a:r>
              <a:rPr lang="fr-FR" sz="1000" dirty="0" smtClean="0">
                <a:hlinkClick r:id="rId11"/>
              </a:rPr>
              <a:t>www.ma-demarche-fse.fr</a:t>
            </a:r>
            <a:r>
              <a:rPr lang="fr-FR" sz="1000" dirty="0" smtClean="0"/>
              <a:t> </a:t>
            </a:r>
          </a:p>
          <a:p>
            <a:endParaRPr lang="fr-FR" sz="1400" b="1" dirty="0" smtClean="0">
              <a:solidFill>
                <a:schemeClr val="accent1"/>
              </a:solidFill>
            </a:endParaRPr>
          </a:p>
        </p:txBody>
      </p:sp>
      <p:sp>
        <p:nvSpPr>
          <p:cNvPr id="2" name="Espace réservé du numéro de diapositive 1"/>
          <p:cNvSpPr>
            <a:spLocks noGrp="1"/>
          </p:cNvSpPr>
          <p:nvPr>
            <p:ph type="sldNum" sz="quarter" idx="12"/>
          </p:nvPr>
        </p:nvSpPr>
        <p:spPr/>
        <p:txBody>
          <a:bodyPr/>
          <a:lstStyle/>
          <a:p>
            <a:fld id="{FEE10A56-0BBB-4D80-B7EE-371FDD3FA053}" type="slidenum">
              <a:rPr lang="fr-FR" smtClean="0"/>
              <a:t>5</a:t>
            </a:fld>
            <a:endParaRPr lang="fr-FR" dirty="0"/>
          </a:p>
        </p:txBody>
      </p:sp>
      <p:pic>
        <p:nvPicPr>
          <p:cNvPr id="11" name="Image 1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56132" y="8274357"/>
            <a:ext cx="867349" cy="867349"/>
          </a:xfrm>
          <a:prstGeom prst="rect">
            <a:avLst/>
          </a:prstGeom>
        </p:spPr>
      </p:pic>
    </p:spTree>
    <p:extLst>
      <p:ext uri="{BB962C8B-B14F-4D97-AF65-F5344CB8AC3E}">
        <p14:creationId xmlns:p14="http://schemas.microsoft.com/office/powerpoint/2010/main" val="31649378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109</Words>
  <Application>Microsoft Office PowerPoint</Application>
  <PresentationFormat>Affichage à l'écran (4:3)</PresentationFormat>
  <Paragraphs>150</Paragraphs>
  <Slides>5</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7" baseType="lpstr">
      <vt:lpstr>Thème Office</vt:lpstr>
      <vt:lpstr>Feuille de calcul</vt:lpstr>
      <vt:lpstr>Présentation PowerPoint</vt:lpstr>
      <vt:lpstr>Présentation PowerPoint</vt:lpstr>
      <vt:lpstr>Présentation PowerPoint</vt:lpstr>
      <vt:lpstr>Présentation PowerPoint</vt:lpstr>
      <vt:lpstr>Présentation PowerPoint</vt:lpstr>
    </vt:vector>
  </TitlesOfParts>
  <Company>Ministère du travail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BABEY Remy (DR-ALSACE)</dc:creator>
  <cp:lastModifiedBy> FAVERGEON</cp:lastModifiedBy>
  <cp:revision>25</cp:revision>
  <cp:lastPrinted>2016-05-04T08:30:15Z</cp:lastPrinted>
  <dcterms:created xsi:type="dcterms:W3CDTF">2016-05-03T12:42:10Z</dcterms:created>
  <dcterms:modified xsi:type="dcterms:W3CDTF">2016-05-18T16:02:32Z</dcterms:modified>
</cp:coreProperties>
</file>